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5" r:id="rId3"/>
    <p:sldId id="299" r:id="rId4"/>
    <p:sldId id="301" r:id="rId5"/>
    <p:sldId id="302" r:id="rId6"/>
    <p:sldId id="300" r:id="rId7"/>
    <p:sldId id="303" r:id="rId8"/>
    <p:sldId id="304" r:id="rId9"/>
    <p:sldId id="323" r:id="rId10"/>
    <p:sldId id="324" r:id="rId11"/>
    <p:sldId id="325" r:id="rId12"/>
    <p:sldId id="288" r:id="rId13"/>
    <p:sldId id="289" r:id="rId14"/>
    <p:sldId id="313" r:id="rId15"/>
    <p:sldId id="314" r:id="rId16"/>
    <p:sldId id="315" r:id="rId17"/>
    <p:sldId id="316" r:id="rId18"/>
    <p:sldId id="317" r:id="rId19"/>
    <p:sldId id="318" r:id="rId20"/>
    <p:sldId id="329" r:id="rId21"/>
    <p:sldId id="305" r:id="rId22"/>
    <p:sldId id="306" r:id="rId23"/>
    <p:sldId id="307" r:id="rId24"/>
    <p:sldId id="308" r:id="rId25"/>
    <p:sldId id="309" r:id="rId26"/>
    <p:sldId id="330" r:id="rId27"/>
    <p:sldId id="32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8" d="100"/>
          <a:sy n="78" d="100"/>
        </p:scale>
        <p:origin x="1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1AF9-9817-4337-A655-802452433D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C1491-82D7-48B8-B99F-219D3DA10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D60536-685B-4173-ADE1-619CAA50B3C4}"/>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5" name="Footer Placeholder 4">
            <a:extLst>
              <a:ext uri="{FF2B5EF4-FFF2-40B4-BE49-F238E27FC236}">
                <a16:creationId xmlns:a16="http://schemas.microsoft.com/office/drawing/2014/main" id="{723E22AF-4AC5-41F1-A4AB-A848020A3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5A4B4-3D6F-469B-BE03-FDE647BA1E81}"/>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281460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AE6C-4098-4CC6-BF74-C3AA5702D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C4AE88-004F-4B80-B6DD-3E02401BC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BD9C0-C663-4657-B5ED-63329ACD6EC1}"/>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5" name="Footer Placeholder 4">
            <a:extLst>
              <a:ext uri="{FF2B5EF4-FFF2-40B4-BE49-F238E27FC236}">
                <a16:creationId xmlns:a16="http://schemas.microsoft.com/office/drawing/2014/main" id="{F6301062-C28F-4AEE-936A-51799826C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68C07-6400-4D84-8C52-187813931F48}"/>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101799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06645-CF26-41C7-887F-CBB815B915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B3DB4D-C13B-4D15-9563-4D173F66D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C93FC-A9D8-49CC-8640-DC49B4D20C29}"/>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5" name="Footer Placeholder 4">
            <a:extLst>
              <a:ext uri="{FF2B5EF4-FFF2-40B4-BE49-F238E27FC236}">
                <a16:creationId xmlns:a16="http://schemas.microsoft.com/office/drawing/2014/main" id="{9B98D070-96E3-4F74-A6EF-32251A54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62811-74B2-43CE-A75B-C56730558CCD}"/>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394633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029E-74C2-4677-965A-1241A58A9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3BC1C-D152-4EE8-B0CB-8F51C86022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3747A-8C5D-4967-B3D9-0A2914DED4B0}"/>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5" name="Footer Placeholder 4">
            <a:extLst>
              <a:ext uri="{FF2B5EF4-FFF2-40B4-BE49-F238E27FC236}">
                <a16:creationId xmlns:a16="http://schemas.microsoft.com/office/drawing/2014/main" id="{25BFDBEF-ABA4-40FB-8B8E-B703C22B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8E509-1011-4DCD-BC80-24755B4C2CBA}"/>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367555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2DFA-36A7-4828-BD9E-0DBAD62B02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70F33-DAAC-4FBD-8026-EBEDDA0C1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980BE-DC04-4654-BDCF-E0D55BB05DBB}"/>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5" name="Footer Placeholder 4">
            <a:extLst>
              <a:ext uri="{FF2B5EF4-FFF2-40B4-BE49-F238E27FC236}">
                <a16:creationId xmlns:a16="http://schemas.microsoft.com/office/drawing/2014/main" id="{1A7EF89C-FF72-494E-AAB6-984C9F56E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2CB1B-95DD-4663-898E-781489432742}"/>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249760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F5B8-4A91-4D33-8C80-E367F7922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CD612-2BC7-4916-BE2B-A084B1830A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48F57-58DF-439D-8CBA-68AEDA066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13A4D6-56D9-45A9-AFE2-C057D024BA2D}"/>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6" name="Footer Placeholder 5">
            <a:extLst>
              <a:ext uri="{FF2B5EF4-FFF2-40B4-BE49-F238E27FC236}">
                <a16:creationId xmlns:a16="http://schemas.microsoft.com/office/drawing/2014/main" id="{73E0DD50-F266-4CF7-B791-9256B6EAB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DF00F-7BFC-4299-A2E7-A155E23E2FB5}"/>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8244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0C1E-8C4C-4B5C-B2D9-D8A5151DE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C0264-E262-4F6F-B5E0-5894B17B6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AFADAB-C999-4884-AE75-0AFF101C9D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16339-386D-421F-98DE-B4DF0213B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1087F-B9C0-44D2-849B-7FA15E45A9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046C85-9D53-47F3-A870-D7382B2AA819}"/>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8" name="Footer Placeholder 7">
            <a:extLst>
              <a:ext uri="{FF2B5EF4-FFF2-40B4-BE49-F238E27FC236}">
                <a16:creationId xmlns:a16="http://schemas.microsoft.com/office/drawing/2014/main" id="{4C00613F-A724-4CBD-9433-E75DB5DF9D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EA9EB8-4609-4142-84B1-E654D6726113}"/>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308231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B544-24A9-46F6-8204-2E687EBFE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AD5DC0-3DCC-4E65-95CE-47AB30D9504F}"/>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4" name="Footer Placeholder 3">
            <a:extLst>
              <a:ext uri="{FF2B5EF4-FFF2-40B4-BE49-F238E27FC236}">
                <a16:creationId xmlns:a16="http://schemas.microsoft.com/office/drawing/2014/main" id="{8F928CE5-E3B0-4E3A-AED7-647AF7E078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6C771-AEA0-4FE9-AEED-B2DB50CDE171}"/>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93539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FDD86-08DB-49E6-827A-EE7B8187CDB2}"/>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3" name="Footer Placeholder 2">
            <a:extLst>
              <a:ext uri="{FF2B5EF4-FFF2-40B4-BE49-F238E27FC236}">
                <a16:creationId xmlns:a16="http://schemas.microsoft.com/office/drawing/2014/main" id="{D5DCCDDE-ECA9-41C1-A711-6FA0F8F0FA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2285CA-D7C6-48F3-BE56-B2E4CBFA3277}"/>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355212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F1D9-9119-4B6F-B6AD-F28692876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7EA2C-68A7-43CC-95E3-4886A8D2A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1DE9D9-B2A2-44B0-AE9B-223B3FEAC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72047-33C5-4B36-9F91-997BC74944E1}"/>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6" name="Footer Placeholder 5">
            <a:extLst>
              <a:ext uri="{FF2B5EF4-FFF2-40B4-BE49-F238E27FC236}">
                <a16:creationId xmlns:a16="http://schemas.microsoft.com/office/drawing/2014/main" id="{41C728F8-0770-4AD7-9920-6CB625343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82C8A-E755-49E3-BB70-F07C9495376C}"/>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311858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4E43-5C31-42C4-B67B-2F0CB55D3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5B8A34-52D0-4BD1-B2B3-8F1471C24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C7626-5814-4E95-8282-87F00CB0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307FD-6818-4D6D-AD52-B7F6565AB8A2}"/>
              </a:ext>
            </a:extLst>
          </p:cNvPr>
          <p:cNvSpPr>
            <a:spLocks noGrp="1"/>
          </p:cNvSpPr>
          <p:nvPr>
            <p:ph type="dt" sz="half" idx="10"/>
          </p:nvPr>
        </p:nvSpPr>
        <p:spPr/>
        <p:txBody>
          <a:bodyPr/>
          <a:lstStyle/>
          <a:p>
            <a:fld id="{40A9F325-1CBA-49A7-A7F8-E44A83D356E0}" type="datetimeFigureOut">
              <a:rPr lang="en-US" smtClean="0"/>
              <a:t>12/24/2020</a:t>
            </a:fld>
            <a:endParaRPr lang="en-US"/>
          </a:p>
        </p:txBody>
      </p:sp>
      <p:sp>
        <p:nvSpPr>
          <p:cNvPr id="6" name="Footer Placeholder 5">
            <a:extLst>
              <a:ext uri="{FF2B5EF4-FFF2-40B4-BE49-F238E27FC236}">
                <a16:creationId xmlns:a16="http://schemas.microsoft.com/office/drawing/2014/main" id="{5A13CF9E-EB26-4C69-8AAF-3563F12BB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754FD-A02E-4A0C-AA7E-EBC06FE8BBF0}"/>
              </a:ext>
            </a:extLst>
          </p:cNvPr>
          <p:cNvSpPr>
            <a:spLocks noGrp="1"/>
          </p:cNvSpPr>
          <p:nvPr>
            <p:ph type="sldNum" sz="quarter" idx="12"/>
          </p:nvPr>
        </p:nvSpPr>
        <p:spPr/>
        <p:txBody>
          <a:bodyPr/>
          <a:lstStyle/>
          <a:p>
            <a:fld id="{077C5057-1040-4D62-A9B9-A18F09A67B7C}" type="slidenum">
              <a:rPr lang="en-US" smtClean="0"/>
              <a:t>‹#›</a:t>
            </a:fld>
            <a:endParaRPr lang="en-US"/>
          </a:p>
        </p:txBody>
      </p:sp>
    </p:spTree>
    <p:extLst>
      <p:ext uri="{BB962C8B-B14F-4D97-AF65-F5344CB8AC3E}">
        <p14:creationId xmlns:p14="http://schemas.microsoft.com/office/powerpoint/2010/main" val="406169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D2610-B8B9-4564-89E1-9B3DC70C1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7EA49C-BF70-4DB4-ADB0-C0000552E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9F02B-D27A-4D23-B554-060DEEA7F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9F325-1CBA-49A7-A7F8-E44A83D356E0}" type="datetimeFigureOut">
              <a:rPr lang="en-US" smtClean="0"/>
              <a:t>12/24/2020</a:t>
            </a:fld>
            <a:endParaRPr lang="en-US"/>
          </a:p>
        </p:txBody>
      </p:sp>
      <p:sp>
        <p:nvSpPr>
          <p:cNvPr id="5" name="Footer Placeholder 4">
            <a:extLst>
              <a:ext uri="{FF2B5EF4-FFF2-40B4-BE49-F238E27FC236}">
                <a16:creationId xmlns:a16="http://schemas.microsoft.com/office/drawing/2014/main" id="{3D5D8A2C-C8AD-46E9-952B-70D7F1312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F6F6C7-F879-42A2-A066-44A72D789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C5057-1040-4D62-A9B9-A18F09A67B7C}" type="slidenum">
              <a:rPr lang="en-US" smtClean="0"/>
              <a:t>‹#›</a:t>
            </a:fld>
            <a:endParaRPr lang="en-US"/>
          </a:p>
        </p:txBody>
      </p:sp>
    </p:spTree>
    <p:extLst>
      <p:ext uri="{BB962C8B-B14F-4D97-AF65-F5344CB8AC3E}">
        <p14:creationId xmlns:p14="http://schemas.microsoft.com/office/powerpoint/2010/main" val="388680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329002D-552F-4EED-BBD5-166C542BC104}"/>
              </a:ext>
            </a:extLst>
          </p:cNvPr>
          <p:cNvSpPr txBox="1">
            <a:spLocks/>
          </p:cNvSpPr>
          <p:nvPr/>
        </p:nvSpPr>
        <p:spPr>
          <a:xfrm>
            <a:off x="0" y="0"/>
            <a:ext cx="12192000" cy="1027113"/>
          </a:xfrm>
          <a:prstGeom prst="rect">
            <a:avLst/>
          </a:prstGeom>
          <a:gradFill flip="none" rotWithShape="1">
            <a:gsLst>
              <a:gs pos="0">
                <a:srgbClr val="44546A">
                  <a:lumMod val="60000"/>
                  <a:lumOff val="40000"/>
                  <a:shade val="30000"/>
                  <a:satMod val="115000"/>
                </a:srgbClr>
              </a:gs>
              <a:gs pos="50000">
                <a:srgbClr val="44546A">
                  <a:lumMod val="60000"/>
                  <a:lumOff val="40000"/>
                  <a:shade val="67500"/>
                  <a:satMod val="115000"/>
                </a:srgbClr>
              </a:gs>
              <a:gs pos="100000">
                <a:srgbClr val="44546A">
                  <a:lumMod val="60000"/>
                  <a:lumOff val="40000"/>
                  <a:shade val="100000"/>
                  <a:satMod val="115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   Amateur Radio Presentations</a:t>
            </a:r>
          </a:p>
        </p:txBody>
      </p:sp>
      <p:sp>
        <p:nvSpPr>
          <p:cNvPr id="9" name="Rectangle 8">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defTabSz="914400">
              <a:lnSpc>
                <a:spcPct val="150000"/>
              </a:lnSpc>
            </a:pPr>
            <a:endParaRPr lang="en-US" dirty="0">
              <a:solidFill>
                <a:prstClr val="black"/>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4CCDE6E-AEBC-4AD6-9DFE-AA742525736C}"/>
              </a:ext>
            </a:extLst>
          </p:cNvPr>
          <p:cNvSpPr/>
          <p:nvPr/>
        </p:nvSpPr>
        <p:spPr>
          <a:xfrm>
            <a:off x="178904" y="1264356"/>
            <a:ext cx="11837505" cy="4470921"/>
          </a:xfrm>
          <a:prstGeom prst="rect">
            <a:avLst/>
          </a:prstGeom>
        </p:spPr>
        <p:txBody>
          <a:bodyPr wrap="square">
            <a:noAutofit/>
          </a:bodyPr>
          <a:lstStyle/>
          <a:p>
            <a:pPr algn="ctr" defTabSz="914400"/>
            <a:endParaRPr lang="en-US" sz="2800" b="1"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435132" y="1027114"/>
            <a:ext cx="11321736" cy="5535080"/>
          </a:xfrm>
          <a:prstGeom prst="rect">
            <a:avLst/>
          </a:prstGeom>
        </p:spPr>
        <p:txBody>
          <a:bodyPr wrap="square" lIns="0" rIns="0">
            <a:noAutofit/>
          </a:bodyPr>
          <a:lstStyle/>
          <a:p>
            <a:pPr algn="ctr" defTabSz="914400"/>
            <a:r>
              <a:rPr lang="en-US" sz="2400" b="1" dirty="0">
                <a:solidFill>
                  <a:prstClr val="black"/>
                </a:solidFill>
                <a:latin typeface="Arial" panose="020B0604020202020204" pitchFamily="34" charset="0"/>
                <a:cs typeface="Arial" panose="020B0604020202020204" pitchFamily="34" charset="0"/>
              </a:rPr>
              <a:t>These presentations are sponsored by:</a:t>
            </a:r>
          </a:p>
          <a:p>
            <a:pPr algn="ctr" defTabSz="914400"/>
            <a:endParaRPr lang="en-U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Mendocino Auxiliary Communications Service</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Office of Emergency Services </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(MACS)</a:t>
            </a:r>
          </a:p>
          <a:p>
            <a:pPr algn="ctr" defTabSz="914400"/>
            <a:endParaRPr lang="en-U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Mendocino County Amateur Radio Communications Service</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(McARCS)</a:t>
            </a:r>
          </a:p>
          <a:p>
            <a:pPr algn="ctr" defTabSz="914400"/>
            <a:endParaRPr lang="en-U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Willits Amateur Radio Society </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(WARS)</a:t>
            </a:r>
          </a:p>
          <a:p>
            <a:pPr algn="ctr" defTabSz="914400"/>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D9B4F-83B7-4CE8-A390-8C84FA9F1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1809" y="5735277"/>
            <a:ext cx="2255059" cy="897156"/>
          </a:xfrm>
          <a:prstGeom prst="rect">
            <a:avLst/>
          </a:prstGeom>
        </p:spPr>
      </p:pic>
      <p:pic>
        <p:nvPicPr>
          <p:cNvPr id="3" name="Picture 2">
            <a:extLst>
              <a:ext uri="{FF2B5EF4-FFF2-40B4-BE49-F238E27FC236}">
                <a16:creationId xmlns:a16="http://schemas.microsoft.com/office/drawing/2014/main" id="{344DA907-2701-48F6-8DD5-659137DCC1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49" y="5575572"/>
            <a:ext cx="1056861" cy="1056861"/>
          </a:xfrm>
          <a:prstGeom prst="rect">
            <a:avLst/>
          </a:prstGeom>
        </p:spPr>
      </p:pic>
      <p:pic>
        <p:nvPicPr>
          <p:cNvPr id="4" name="Picture 3">
            <a:extLst>
              <a:ext uri="{FF2B5EF4-FFF2-40B4-BE49-F238E27FC236}">
                <a16:creationId xmlns:a16="http://schemas.microsoft.com/office/drawing/2014/main" id="{7DC6FD44-F9EE-46E0-9FC4-91C23A626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352" y="5597736"/>
            <a:ext cx="1421296" cy="1034697"/>
          </a:xfrm>
          <a:prstGeom prst="rect">
            <a:avLst/>
          </a:prstGeom>
        </p:spPr>
      </p:pic>
    </p:spTree>
    <p:extLst>
      <p:ext uri="{BB962C8B-B14F-4D97-AF65-F5344CB8AC3E}">
        <p14:creationId xmlns:p14="http://schemas.microsoft.com/office/powerpoint/2010/main" val="393707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Simplex Relay First Relay</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028334" y="1587584"/>
            <a:ext cx="8054107" cy="4243303"/>
          </a:xfrm>
          <a:prstGeom prst="rect">
            <a:avLst/>
          </a:prstGeom>
        </p:spPr>
        <p:txBody>
          <a:bodyPr>
            <a:noAutofit/>
          </a:bodyPr>
          <a:lstStyle/>
          <a:p>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D3D099A-3F23-4FFB-9C1C-B2BA37CBD9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pic>
        <p:nvPicPr>
          <p:cNvPr id="7" name="Picture 6">
            <a:extLst>
              <a:ext uri="{FF2B5EF4-FFF2-40B4-BE49-F238E27FC236}">
                <a16:creationId xmlns:a16="http://schemas.microsoft.com/office/drawing/2014/main" id="{24CD6F9D-6728-46E6-8B80-C141B7144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91" y="1027113"/>
            <a:ext cx="9198014" cy="5830887"/>
          </a:xfrm>
          <a:prstGeom prst="rect">
            <a:avLst/>
          </a:prstGeom>
        </p:spPr>
      </p:pic>
    </p:spTree>
    <p:extLst>
      <p:ext uri="{BB962C8B-B14F-4D97-AF65-F5344CB8AC3E}">
        <p14:creationId xmlns:p14="http://schemas.microsoft.com/office/powerpoint/2010/main" val="227875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Simplex Relay Second Relay</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028334" y="1587584"/>
            <a:ext cx="8054107" cy="4243303"/>
          </a:xfrm>
          <a:prstGeom prst="rect">
            <a:avLst/>
          </a:prstGeom>
        </p:spPr>
        <p:txBody>
          <a:bodyPr>
            <a:noAutofit/>
          </a:bodyPr>
          <a:lstStyle/>
          <a:p>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D3D099A-3F23-4FFB-9C1C-B2BA37CBD9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pic>
        <p:nvPicPr>
          <p:cNvPr id="8" name="Picture 7">
            <a:extLst>
              <a:ext uri="{FF2B5EF4-FFF2-40B4-BE49-F238E27FC236}">
                <a16:creationId xmlns:a16="http://schemas.microsoft.com/office/drawing/2014/main" id="{5B27DE42-6172-4CEE-A148-5EB5775EE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91" y="1027113"/>
            <a:ext cx="9198014" cy="5830887"/>
          </a:xfrm>
          <a:prstGeom prst="rect">
            <a:avLst/>
          </a:prstGeom>
        </p:spPr>
      </p:pic>
    </p:spTree>
    <p:extLst>
      <p:ext uri="{BB962C8B-B14F-4D97-AF65-F5344CB8AC3E}">
        <p14:creationId xmlns:p14="http://schemas.microsoft.com/office/powerpoint/2010/main" val="117148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Operating Protocols – Sending Speed</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71F99778-E6A8-49D8-9EA4-7B73851E30EA}"/>
              </a:ext>
            </a:extLst>
          </p:cNvPr>
          <p:cNvSpPr/>
          <p:nvPr/>
        </p:nvSpPr>
        <p:spPr>
          <a:xfrm>
            <a:off x="389973" y="1275201"/>
            <a:ext cx="11321737" cy="3939025"/>
          </a:xfrm>
          <a:prstGeom prst="rect">
            <a:avLst/>
          </a:prstGeom>
        </p:spPr>
        <p:txBody>
          <a:bodyPr>
            <a:noAutofit/>
          </a:bodyPr>
          <a:lstStyle/>
          <a:p>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90902B-CB2A-414E-BD39-641CF9F702F7}"/>
              </a:ext>
            </a:extLst>
          </p:cNvPr>
          <p:cNvSpPr/>
          <p:nvPr/>
        </p:nvSpPr>
        <p:spPr>
          <a:xfrm>
            <a:off x="389973" y="1275201"/>
            <a:ext cx="11366895" cy="4459632"/>
          </a:xfrm>
          <a:prstGeom prst="rect">
            <a:avLst/>
          </a:prstGeom>
        </p:spPr>
        <p:txBody>
          <a:bodyPr wrap="square">
            <a:noAutofit/>
          </a:bodyPr>
          <a:lstStyle/>
          <a:p>
            <a:r>
              <a:rPr lang="en-US" sz="2400" b="1" dirty="0">
                <a:latin typeface="Arial" panose="020B0604020202020204" pitchFamily="34" charset="0"/>
                <a:cs typeface="Arial" panose="020B0604020202020204" pitchFamily="34" charset="0"/>
              </a:rPr>
              <a:t>The transmitting operator must send clearly and at a speed which will allow the receiving operator to copy perfectly without rushing. Transmit, do not "read", the message. This is one of the hardest skills in traffic handling to master. Use pauses to frame groups clearly.</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Assume the receiving operator is copying with pencil and paper unless advised otherwise.</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always takes less time to send a message correctly the first time than it takes to negotiate repeats and fills of missing or uncertain parts. The importance of clearly spaced group sending cannot be overemphasized. It is crucial to correct message copy.</a:t>
            </a:r>
          </a:p>
        </p:txBody>
      </p:sp>
      <p:pic>
        <p:nvPicPr>
          <p:cNvPr id="10" name="Picture 9">
            <a:extLst>
              <a:ext uri="{FF2B5EF4-FFF2-40B4-BE49-F238E27FC236}">
                <a16:creationId xmlns:a16="http://schemas.microsoft.com/office/drawing/2014/main" id="{633D5BCF-82BF-46AC-8D8A-A2C00B2C3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213588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Operating Protocols – Sending Speed </a:t>
            </a:r>
            <a:r>
              <a:rPr lang="en-US" sz="3600" b="1" dirty="0" err="1">
                <a:solidFill>
                  <a:schemeClr val="bg1"/>
                </a:solidFill>
                <a:latin typeface="Arial" panose="020B0604020202020204" pitchFamily="34" charset="0"/>
                <a:cs typeface="Arial" panose="020B0604020202020204" pitchFamily="34" charset="0"/>
              </a:rPr>
              <a:t>cont</a:t>
            </a:r>
            <a:r>
              <a:rPr lang="en-US" sz="3600" b="1" dirty="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71F99778-E6A8-49D8-9EA4-7B73851E30EA}"/>
              </a:ext>
            </a:extLst>
          </p:cNvPr>
          <p:cNvSpPr/>
          <p:nvPr/>
        </p:nvSpPr>
        <p:spPr>
          <a:xfrm>
            <a:off x="389973" y="1275201"/>
            <a:ext cx="11321737" cy="3939025"/>
          </a:xfrm>
          <a:prstGeom prst="rect">
            <a:avLst/>
          </a:prstGeom>
        </p:spPr>
        <p:txBody>
          <a:bodyPr>
            <a:noAutofit/>
          </a:bodyPr>
          <a:lstStyle/>
          <a:p>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590902B-CB2A-414E-BD39-641CF9F702F7}"/>
              </a:ext>
            </a:extLst>
          </p:cNvPr>
          <p:cNvSpPr/>
          <p:nvPr/>
        </p:nvSpPr>
        <p:spPr>
          <a:xfrm>
            <a:off x="435129" y="1275201"/>
            <a:ext cx="11366893" cy="4098486"/>
          </a:xfrm>
          <a:prstGeom prst="rect">
            <a:avLst/>
          </a:prstGeom>
        </p:spPr>
        <p:txBody>
          <a:bodyPr wrap="square">
            <a:noAutofit/>
          </a:bodyPr>
          <a:lstStyle/>
          <a:p>
            <a:r>
              <a:rPr lang="en-US" sz="2400" dirty="0">
                <a:latin typeface="Arial" panose="020B0604020202020204" pitchFamily="34" charset="0"/>
                <a:cs typeface="Arial" panose="020B0604020202020204" pitchFamily="34" charset="0"/>
              </a:rPr>
              <a:t>A useful trick to overcome the natural tendency to speak too rapidly is to say a group or phrase, pause, spell it to yourself as though you were writing it, and continue when you visualize that the receiving operator is also finished.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Send in five-word groups with a pause to allow the other operator to catch up with your transmission.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Two stations passing traffic on voice do not have the luxury of duplex operation like you have on the telephone. You must work together using the skills that come from proper training and experience to know what each other is doing without direct feedback. This is the primary purpose of standard protocols.</a:t>
            </a:r>
          </a:p>
        </p:txBody>
      </p:sp>
      <p:pic>
        <p:nvPicPr>
          <p:cNvPr id="10" name="Picture 9">
            <a:extLst>
              <a:ext uri="{FF2B5EF4-FFF2-40B4-BE49-F238E27FC236}">
                <a16:creationId xmlns:a16="http://schemas.microsoft.com/office/drawing/2014/main" id="{FB9FD2DE-997C-4C41-A0E0-1852B9F343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18418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1" y="1275645"/>
            <a:ext cx="4362648" cy="4147693"/>
          </a:xfrm>
          <a:prstGeom prst="rect">
            <a:avLst/>
          </a:prstGeom>
        </p:spPr>
        <p:txBody>
          <a:bodyPr wrap="square">
            <a:noAutofit/>
          </a:bodyPr>
          <a:lstStyle/>
          <a:p>
            <a:pPr>
              <a:lnSpc>
                <a:spcPct val="107000"/>
              </a:lnSpc>
            </a:pPr>
            <a:r>
              <a:rPr lang="en-US" sz="2200" dirty="0">
                <a:latin typeface="Arial" panose="020B0604020202020204" pitchFamily="34" charset="0"/>
                <a:ea typeface="Times New Roman" panose="02020603050405020304" pitchFamily="18" charset="0"/>
              </a:rPr>
              <a:t>The General Message (ICS 213) is used by incident personnel to transmit and record messages that cannot be orally transmitted to the intended recipients. </a:t>
            </a:r>
          </a:p>
          <a:p>
            <a:pPr>
              <a:lnSpc>
                <a:spcPct val="107000"/>
              </a:lnSpc>
            </a:pPr>
            <a:endParaRPr lang="en-US" sz="1200" dirty="0">
              <a:latin typeface="Arial" panose="020B0604020202020204" pitchFamily="34" charset="0"/>
              <a:ea typeface="Times New Roman" panose="02020603050405020304" pitchFamily="18" charset="0"/>
            </a:endParaRPr>
          </a:p>
          <a:p>
            <a:pPr>
              <a:lnSpc>
                <a:spcPct val="107000"/>
              </a:lnSpc>
            </a:pPr>
            <a:r>
              <a:rPr lang="en-US" sz="2200" dirty="0">
                <a:latin typeface="Arial" panose="020B0604020202020204" pitchFamily="34" charset="0"/>
                <a:ea typeface="Times New Roman" panose="02020603050405020304" pitchFamily="18" charset="0"/>
              </a:rPr>
              <a:t>The ICS 213 is used by the Incident Communications Center  for transmission via radio or telephone to the addressee. </a:t>
            </a:r>
          </a:p>
          <a:p>
            <a:pPr>
              <a:lnSpc>
                <a:spcPct val="107000"/>
              </a:lnSpc>
            </a:pPr>
            <a:endParaRPr lang="en-US" sz="2200" dirty="0">
              <a:latin typeface="Arial" panose="020B0604020202020204" pitchFamily="34" charset="0"/>
              <a:ea typeface="Times New Roman" panose="02020603050405020304" pitchFamily="18" charset="0"/>
            </a:endParaRPr>
          </a:p>
          <a:p>
            <a:pPr>
              <a:lnSpc>
                <a:spcPct val="107000"/>
              </a:lnSpc>
            </a:pPr>
            <a:r>
              <a:rPr lang="en-US" sz="2200" dirty="0">
                <a:latin typeface="Arial" panose="020B0604020202020204" pitchFamily="34" charset="0"/>
                <a:ea typeface="Times New Roman" panose="02020603050405020304" pitchFamily="18" charset="0"/>
              </a:rPr>
              <a:t>This is a three part form.</a:t>
            </a:r>
          </a:p>
          <a:p>
            <a:pPr>
              <a:lnSpc>
                <a:spcPct val="107000"/>
              </a:lnSpc>
            </a:pPr>
            <a:endParaRPr lang="en-US" sz="2200" dirty="0">
              <a:latin typeface="Arial" panose="020B0604020202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BE4C4AA0-FC4B-4D81-B335-DCBAB0B44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755" y="1122724"/>
            <a:ext cx="4802912" cy="5628032"/>
          </a:xfrm>
          <a:prstGeom prst="rect">
            <a:avLst/>
          </a:prstGeom>
        </p:spPr>
      </p:pic>
      <p:pic>
        <p:nvPicPr>
          <p:cNvPr id="10" name="Picture 9">
            <a:extLst>
              <a:ext uri="{FF2B5EF4-FFF2-40B4-BE49-F238E27FC236}">
                <a16:creationId xmlns:a16="http://schemas.microsoft.com/office/drawing/2014/main" id="{74A0E542-6399-4558-8969-66488D5F89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3633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 </a:t>
            </a:r>
            <a:r>
              <a:rPr lang="en-US" sz="3600" b="1" dirty="0" err="1">
                <a:solidFill>
                  <a:schemeClr val="bg1"/>
                </a:solidFill>
                <a:latin typeface="Arial" panose="020B0604020202020204" pitchFamily="34" charset="0"/>
                <a:cs typeface="Arial" panose="020B0604020202020204" pitchFamily="34" charset="0"/>
              </a:rPr>
              <a:t>cont</a:t>
            </a:r>
            <a:r>
              <a:rPr lang="en-US" sz="3600" b="1" dirty="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r>
              <a:rPr lang="en-US" sz="2400" b="1" dirty="0">
                <a:solidFill>
                  <a:prstClr val="black"/>
                </a:solidFill>
                <a:latin typeface="Arial" panose="020B0604020202020204" pitchFamily="34" charset="0"/>
                <a:ea typeface="Times New Roman" panose="02020603050405020304" pitchFamily="18" charset="0"/>
              </a:rPr>
              <a:t>Usage.</a:t>
            </a:r>
            <a:r>
              <a:rPr lang="en-US" sz="2400" dirty="0">
                <a:solidFill>
                  <a:prstClr val="black"/>
                </a:solidFill>
                <a:latin typeface="Arial" panose="020B0604020202020204" pitchFamily="34" charset="0"/>
                <a:ea typeface="Times New Roman" panose="02020603050405020304" pitchFamily="18" charset="0"/>
              </a:rPr>
              <a:t> This form is used to send any message or notification to incident personnel that requires hard-copy delivery.</a:t>
            </a:r>
          </a:p>
          <a:p>
            <a:endParaRPr lang="en-US" sz="12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Preparation. </a:t>
            </a:r>
            <a:r>
              <a:rPr lang="en-US" sz="2400" dirty="0">
                <a:latin typeface="Arial" panose="020B0604020202020204" pitchFamily="34" charset="0"/>
                <a:cs typeface="Arial" panose="020B0604020202020204" pitchFamily="34" charset="0"/>
              </a:rPr>
              <a:t>The ICS 213 may be initiated by incident dispatchers and any other personnel on an incident.</a:t>
            </a:r>
          </a:p>
          <a:p>
            <a:endParaRPr lang="en-US" sz="12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Distribution. </a:t>
            </a:r>
            <a:r>
              <a:rPr lang="en-US" sz="2400" dirty="0">
                <a:latin typeface="Arial" panose="020B0604020202020204" pitchFamily="34" charset="0"/>
                <a:cs typeface="Arial" panose="020B0604020202020204" pitchFamily="34" charset="0"/>
              </a:rPr>
              <a:t>Upon completion, the ICS 213 may be delivered to the addressee and/or delivered to the Incident Communication Center for transmission.</a:t>
            </a:r>
          </a:p>
          <a:p>
            <a:endParaRPr lang="en-US" sz="12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Documentation.</a:t>
            </a:r>
            <a:r>
              <a:rPr lang="en-US" sz="2400" dirty="0">
                <a:latin typeface="Arial" panose="020B0604020202020204" pitchFamily="34" charset="0"/>
                <a:cs typeface="Arial" panose="020B0604020202020204" pitchFamily="34" charset="0"/>
              </a:rPr>
              <a:t> One copy of the ICS 213 should be maintained by the radio operator for inclusion with the radio log when submitting the forms to the documentation unit at the conclusion of the emergency.</a:t>
            </a:r>
          </a:p>
        </p:txBody>
      </p:sp>
      <p:pic>
        <p:nvPicPr>
          <p:cNvPr id="9" name="Picture 8">
            <a:extLst>
              <a:ext uri="{FF2B5EF4-FFF2-40B4-BE49-F238E27FC236}">
                <a16:creationId xmlns:a16="http://schemas.microsoft.com/office/drawing/2014/main" id="{26A9291A-AA22-413D-BFFF-4E3D1A7622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55563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 </a:t>
            </a:r>
            <a:r>
              <a:rPr lang="en-US" sz="3600" b="1" dirty="0" err="1">
                <a:solidFill>
                  <a:schemeClr val="bg1"/>
                </a:solidFill>
                <a:latin typeface="Arial" panose="020B0604020202020204" pitchFamily="34" charset="0"/>
                <a:cs typeface="Arial" panose="020B0604020202020204" pitchFamily="34" charset="0"/>
              </a:rPr>
              <a:t>cont</a:t>
            </a:r>
            <a:r>
              <a:rPr lang="en-US" sz="3600" b="1" dirty="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pic>
        <p:nvPicPr>
          <p:cNvPr id="15" name="Content Placeholder 14">
            <a:extLst>
              <a:ext uri="{FF2B5EF4-FFF2-40B4-BE49-F238E27FC236}">
                <a16:creationId xmlns:a16="http://schemas.microsoft.com/office/drawing/2014/main" id="{9AAD0607-3F57-4350-8266-3B81FE6FC17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5130" y="5781229"/>
            <a:ext cx="1168400" cy="892175"/>
          </a:xfr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51E92D6-6EE0-4B80-86C1-2AC697B83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19" y="1027113"/>
            <a:ext cx="11412047" cy="5830887"/>
          </a:xfrm>
          <a:prstGeom prst="rect">
            <a:avLst/>
          </a:prstGeom>
        </p:spPr>
      </p:pic>
    </p:spTree>
    <p:extLst>
      <p:ext uri="{BB962C8B-B14F-4D97-AF65-F5344CB8AC3E}">
        <p14:creationId xmlns:p14="http://schemas.microsoft.com/office/powerpoint/2010/main" val="21535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 Example</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F6C990F-4DA5-4A21-A7A2-A75D558C79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pic>
        <p:nvPicPr>
          <p:cNvPr id="9" name="Picture 8">
            <a:extLst>
              <a:ext uri="{FF2B5EF4-FFF2-40B4-BE49-F238E27FC236}">
                <a16:creationId xmlns:a16="http://schemas.microsoft.com/office/drawing/2014/main" id="{6D13F1F5-1B85-46FA-B2D6-BEEB9A6AE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022" y="1122723"/>
            <a:ext cx="5230761" cy="5602542"/>
          </a:xfrm>
          <a:prstGeom prst="rect">
            <a:avLst/>
          </a:prstGeom>
        </p:spPr>
      </p:pic>
    </p:spTree>
    <p:extLst>
      <p:ext uri="{BB962C8B-B14F-4D97-AF65-F5344CB8AC3E}">
        <p14:creationId xmlns:p14="http://schemas.microsoft.com/office/powerpoint/2010/main" val="54304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 – Message Filing</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435131" y="1259322"/>
            <a:ext cx="11321736" cy="4243303"/>
          </a:xfrm>
          <a:prstGeom prst="rect">
            <a:avLst/>
          </a:prstGeom>
        </p:spPr>
        <p:txBody>
          <a:bodyPr>
            <a:noAutofit/>
          </a:bodyPr>
          <a:lstStyle/>
          <a:p>
            <a:pPr lvl="0">
              <a:lnSpc>
                <a:spcPct val="107000"/>
              </a:lnSpc>
            </a:pPr>
            <a:r>
              <a:rPr lang="en-US" sz="2400" dirty="0">
                <a:solidFill>
                  <a:prstClr val="black"/>
                </a:solidFill>
                <a:latin typeface="Arial" panose="020B0604020202020204" pitchFamily="34" charset="0"/>
                <a:ea typeface="Times New Roman" panose="02020603050405020304" pitchFamily="18" charset="0"/>
              </a:rPr>
              <a:t>The station will have two folders for messages – one for completed messages and one for pending messages.</a:t>
            </a:r>
          </a:p>
          <a:p>
            <a:pPr lvl="0">
              <a:lnSpc>
                <a:spcPct val="107000"/>
              </a:lnSpc>
            </a:pPr>
            <a:endParaRPr lang="en-US" sz="1200" dirty="0">
              <a:solidFill>
                <a:prstClr val="black"/>
              </a:solidFill>
              <a:latin typeface="Arial" panose="020B0604020202020204" pitchFamily="34" charset="0"/>
              <a:cs typeface="Arial" panose="020B0604020202020204" pitchFamily="34" charset="0"/>
            </a:endParaRPr>
          </a:p>
          <a:p>
            <a:pPr lvl="0">
              <a:lnSpc>
                <a:spcPct val="107000"/>
              </a:lnSpc>
            </a:pPr>
            <a:r>
              <a:rPr lang="en-US" sz="2400" dirty="0">
                <a:solidFill>
                  <a:prstClr val="black"/>
                </a:solidFill>
                <a:latin typeface="Arial" panose="020B0604020202020204" pitchFamily="34" charset="0"/>
                <a:cs typeface="Arial" panose="020B0604020202020204" pitchFamily="34" charset="0"/>
              </a:rPr>
              <a:t>The completed message folder will contain the copies of all messages that require no response. (i.e. hospital status reports, change of shift information, road closure information.)</a:t>
            </a:r>
          </a:p>
          <a:p>
            <a:pPr lvl="0">
              <a:lnSpc>
                <a:spcPct val="107000"/>
              </a:lnSpc>
            </a:pPr>
            <a:endParaRPr lang="en-US" sz="1200" dirty="0">
              <a:solidFill>
                <a:prstClr val="black"/>
              </a:solidFill>
              <a:latin typeface="Arial" panose="020B0604020202020204" pitchFamily="34" charset="0"/>
              <a:cs typeface="Arial" panose="020B0604020202020204" pitchFamily="34" charset="0"/>
            </a:endParaRPr>
          </a:p>
          <a:p>
            <a:pPr lvl="0">
              <a:lnSpc>
                <a:spcPct val="107000"/>
              </a:lnSpc>
            </a:pPr>
            <a:r>
              <a:rPr lang="en-US" sz="2400" dirty="0">
                <a:solidFill>
                  <a:prstClr val="black"/>
                </a:solidFill>
                <a:latin typeface="Arial" panose="020B0604020202020204" pitchFamily="34" charset="0"/>
                <a:cs typeface="Arial" panose="020B0604020202020204" pitchFamily="34" charset="0"/>
              </a:rPr>
              <a:t>The pending message folder will contain copies of the messages that require a response. (i.e. supply and equipment requests, emergency response requests, requests for status reports.)</a:t>
            </a:r>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567EB6A-F9C7-40C0-AEEE-9DE61E3C43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40460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 - Originating Station</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186130"/>
            <a:ext cx="11366894" cy="4644757"/>
          </a:xfrm>
          <a:prstGeom prst="rect">
            <a:avLst/>
          </a:prstGeom>
        </p:spPr>
        <p:txBody>
          <a:bodyPr>
            <a:noAutofit/>
          </a:bodyPr>
          <a:lstStyle/>
          <a:p>
            <a:pPr lvl="0">
              <a:lnSpc>
                <a:spcPct val="107000"/>
              </a:lnSpc>
            </a:pPr>
            <a:r>
              <a:rPr lang="en-US" sz="2200" dirty="0">
                <a:solidFill>
                  <a:prstClr val="black"/>
                </a:solidFill>
                <a:latin typeface="Arial" panose="020B0604020202020204" pitchFamily="34" charset="0"/>
                <a:ea typeface="Times New Roman" panose="02020603050405020304" pitchFamily="18" charset="0"/>
              </a:rPr>
              <a:t>The message originator will keep the copy 3 and sent the original and copy 2 to the radio operator.</a:t>
            </a:r>
          </a:p>
          <a:p>
            <a:pPr lvl="0">
              <a:lnSpc>
                <a:spcPct val="107000"/>
              </a:lnSpc>
            </a:pPr>
            <a:endParaRPr lang="en-US" sz="800" dirty="0">
              <a:solidFill>
                <a:prstClr val="black"/>
              </a:solidFill>
              <a:latin typeface="Arial" panose="020B0604020202020204" pitchFamily="34" charset="0"/>
              <a:cs typeface="Arial" panose="020B0604020202020204" pitchFamily="34" charset="0"/>
            </a:endParaRPr>
          </a:p>
          <a:p>
            <a:pPr lvl="0">
              <a:lnSpc>
                <a:spcPct val="107000"/>
              </a:lnSpc>
            </a:pPr>
            <a:r>
              <a:rPr lang="en-US" sz="2200" dirty="0">
                <a:solidFill>
                  <a:prstClr val="black"/>
                </a:solidFill>
                <a:latin typeface="Arial" panose="020B0604020202020204" pitchFamily="34" charset="0"/>
                <a:cs typeface="Arial" panose="020B0604020202020204" pitchFamily="34" charset="0"/>
              </a:rPr>
              <a:t>Upon receipt from the originator, the radio operator will write the tactical call sign, the next outgoing message number, the check number, and date and time in the bottom of Box 7. </a:t>
            </a:r>
          </a:p>
          <a:p>
            <a:pPr lvl="0">
              <a:lnSpc>
                <a:spcPct val="107000"/>
              </a:lnSpc>
            </a:pPr>
            <a:endParaRPr lang="en-US" sz="800" dirty="0">
              <a:solidFill>
                <a:prstClr val="black"/>
              </a:solidFill>
              <a:latin typeface="Arial" panose="020B0604020202020204" pitchFamily="34" charset="0"/>
              <a:cs typeface="Arial" panose="020B0604020202020204" pitchFamily="34" charset="0"/>
            </a:endParaRPr>
          </a:p>
          <a:p>
            <a:pPr lvl="0">
              <a:lnSpc>
                <a:spcPct val="107000"/>
              </a:lnSpc>
            </a:pPr>
            <a:r>
              <a:rPr lang="en-US" sz="2200" dirty="0">
                <a:solidFill>
                  <a:prstClr val="black"/>
                </a:solidFill>
                <a:latin typeface="Arial" panose="020B0604020202020204" pitchFamily="34" charset="0"/>
                <a:cs typeface="Arial" panose="020B0604020202020204" pitchFamily="34" charset="0"/>
              </a:rPr>
              <a:t>The radio operator will transmit the message and file the two copies in the pending message folder. The radio operator will enter the message in the Communications Log.</a:t>
            </a:r>
          </a:p>
          <a:p>
            <a:pPr lvl="0">
              <a:lnSpc>
                <a:spcPct val="107000"/>
              </a:lnSpc>
            </a:pPr>
            <a:endParaRPr lang="en-US" sz="800" dirty="0">
              <a:solidFill>
                <a:prstClr val="black"/>
              </a:solidFill>
              <a:latin typeface="Arial" panose="020B0604020202020204" pitchFamily="34" charset="0"/>
              <a:cs typeface="Arial" panose="020B0604020202020204" pitchFamily="34" charset="0"/>
            </a:endParaRPr>
          </a:p>
          <a:p>
            <a:pPr lvl="0">
              <a:lnSpc>
                <a:spcPct val="107000"/>
              </a:lnSpc>
            </a:pPr>
            <a:r>
              <a:rPr lang="en-US" sz="2200" dirty="0">
                <a:solidFill>
                  <a:prstClr val="black"/>
                </a:solidFill>
                <a:latin typeface="Arial" panose="020B0604020202020204" pitchFamily="34" charset="0"/>
                <a:cs typeface="Arial" panose="020B0604020202020204" pitchFamily="34" charset="0"/>
              </a:rPr>
              <a:t>Upon receipt of a response, the radio operator will retrieve the original copies from the pending message folder and complete the response in Box 9 to include the tactical call sign, message number, check number, and date and time in the bottom of the box.</a:t>
            </a:r>
          </a:p>
          <a:p>
            <a:pPr lvl="0">
              <a:lnSpc>
                <a:spcPct val="107000"/>
              </a:lnSpc>
            </a:pPr>
            <a:endParaRPr lang="en-US" sz="800" dirty="0">
              <a:solidFill>
                <a:prstClr val="black"/>
              </a:solidFill>
              <a:latin typeface="Arial" panose="020B0604020202020204" pitchFamily="34" charset="0"/>
              <a:cs typeface="Arial" panose="020B0604020202020204" pitchFamily="34" charset="0"/>
            </a:endParaRPr>
          </a:p>
          <a:p>
            <a:pPr>
              <a:lnSpc>
                <a:spcPct val="107000"/>
              </a:lnSpc>
            </a:pPr>
            <a:r>
              <a:rPr lang="en-US" sz="2200" dirty="0">
                <a:solidFill>
                  <a:prstClr val="black"/>
                </a:solidFill>
                <a:latin typeface="Arial" panose="020B0604020202020204" pitchFamily="34" charset="0"/>
                <a:cs typeface="Arial" panose="020B0604020202020204" pitchFamily="34" charset="0"/>
              </a:rPr>
              <a:t>The radio operator will send the original to the originator and file copy 2 in the completed message folder. The radio operator will enter the response in the Communications Log.</a:t>
            </a: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2FCBD0C-05C2-42D3-B4A6-25281E9BB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69057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339052"/>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The ARRL Radiogram is the official </a:t>
            </a:r>
          </a:p>
          <a:p>
            <a:pPr lvl="0">
              <a:lnSpc>
                <a:spcPct val="107000"/>
              </a:lnSpc>
            </a:pPr>
            <a:r>
              <a:rPr lang="en-US" sz="2200" dirty="0">
                <a:latin typeface="Arial" panose="020B0604020202020204" pitchFamily="34" charset="0"/>
                <a:cs typeface="Arial" panose="020B0604020202020204" pitchFamily="34" charset="0"/>
              </a:rPr>
              <a:t>form used by radio operators on the </a:t>
            </a:r>
          </a:p>
          <a:p>
            <a:pPr lvl="0">
              <a:lnSpc>
                <a:spcPct val="107000"/>
              </a:lnSpc>
            </a:pPr>
            <a:r>
              <a:rPr lang="en-US" sz="2200" dirty="0">
                <a:latin typeface="Arial" panose="020B0604020202020204" pitchFamily="34" charset="0"/>
                <a:cs typeface="Arial" panose="020B0604020202020204" pitchFamily="34" charset="0"/>
              </a:rPr>
              <a:t>National Traffic System (NTS).</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It can also be used on emergency </a:t>
            </a:r>
          </a:p>
          <a:p>
            <a:pPr lvl="0">
              <a:lnSpc>
                <a:spcPct val="107000"/>
              </a:lnSpc>
            </a:pPr>
            <a:r>
              <a:rPr lang="en-US" sz="2200" dirty="0">
                <a:latin typeface="Arial" panose="020B0604020202020204" pitchFamily="34" charset="0"/>
                <a:cs typeface="Arial" panose="020B0604020202020204" pitchFamily="34" charset="0"/>
              </a:rPr>
              <a:t>radio nets when another specific </a:t>
            </a:r>
          </a:p>
          <a:p>
            <a:pPr lvl="0">
              <a:lnSpc>
                <a:spcPct val="107000"/>
              </a:lnSpc>
            </a:pPr>
            <a:r>
              <a:rPr lang="en-US" sz="2200" dirty="0">
                <a:latin typeface="Arial" panose="020B0604020202020204" pitchFamily="34" charset="0"/>
                <a:cs typeface="Arial" panose="020B0604020202020204" pitchFamily="34" charset="0"/>
              </a:rPr>
              <a:t>form is not required.</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CC8E7B0-6326-4B1E-A316-1FAEE6D23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116" y="1274757"/>
            <a:ext cx="6767904" cy="4324079"/>
          </a:xfrm>
          <a:prstGeom prst="rect">
            <a:avLst/>
          </a:prstGeom>
        </p:spPr>
      </p:pic>
      <p:pic>
        <p:nvPicPr>
          <p:cNvPr id="11" name="Picture 10">
            <a:extLst>
              <a:ext uri="{FF2B5EF4-FFF2-40B4-BE49-F238E27FC236}">
                <a16:creationId xmlns:a16="http://schemas.microsoft.com/office/drawing/2014/main" id="{2BF6EFE7-82E5-4139-95D7-0B09D32717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53841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dirty="0">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ICS 213 Message Form - Receiving Station</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186130"/>
            <a:ext cx="11366894" cy="4644757"/>
          </a:xfrm>
          <a:prstGeom prst="rect">
            <a:avLst/>
          </a:prstGeom>
        </p:spPr>
        <p:txBody>
          <a:bodyPr>
            <a:noAutofit/>
          </a:bodyPr>
          <a:lstStyle/>
          <a:p>
            <a:pPr marL="0" marR="0">
              <a:lnSpc>
                <a:spcPct val="106000"/>
              </a:lnSpc>
              <a:spcBef>
                <a:spcPts val="0"/>
              </a:spcBef>
              <a:spcAft>
                <a:spcPts val="0"/>
              </a:spcAft>
            </a:pPr>
            <a:r>
              <a:rPr lang="en-US" sz="2200" kern="1200" dirty="0">
                <a:solidFill>
                  <a:srgbClr val="000000"/>
                </a:solidFill>
                <a:effectLst/>
                <a:latin typeface="Arial" panose="020B0604020202020204" pitchFamily="34" charset="0"/>
                <a:ea typeface="Times New Roman" panose="02020603050405020304" pitchFamily="18" charset="0"/>
              </a:rPr>
              <a:t>Upon receipt, the radio operator will write the originating station tactical call sign, the message number, the check number, and date and time in the bottom of Box 7. </a:t>
            </a:r>
            <a:endParaRPr lang="en-US" sz="22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2200" kern="1200" dirty="0">
                <a:solidFill>
                  <a:srgbClr val="000000"/>
                </a:solidFill>
                <a:effectLst/>
                <a:latin typeface="Arial" panose="020B0604020202020204" pitchFamily="34" charset="0"/>
                <a:ea typeface="Times New Roman" panose="02020603050405020304" pitchFamily="18" charset="0"/>
              </a:rPr>
              <a:t>The radio operator will send the original and copy 2 to the recipient and file copy 3 in the pending message folder. The radio operator will enter the incoming message in the Communications Log.</a:t>
            </a:r>
            <a:endParaRPr lang="en-US" sz="22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2200" kern="1200" dirty="0">
                <a:solidFill>
                  <a:srgbClr val="000000"/>
                </a:solidFill>
                <a:effectLst/>
                <a:latin typeface="Arial" panose="020B0604020202020204" pitchFamily="34" charset="0"/>
                <a:ea typeface="Times New Roman" panose="02020603050405020304" pitchFamily="18" charset="0"/>
              </a:rPr>
              <a:t>Upon receipt of the response, the radio operator will write their station tactical call sign, next outgoing message number, check number, and date and time in the bottom of Box 9.</a:t>
            </a:r>
            <a:endParaRPr lang="en-US" sz="22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2200" kern="1200" dirty="0">
                <a:solidFill>
                  <a:srgbClr val="000000"/>
                </a:solidFill>
                <a:effectLst/>
                <a:latin typeface="Arial" panose="020B0604020202020204" pitchFamily="34" charset="0"/>
                <a:ea typeface="Times New Roman" panose="02020603050405020304" pitchFamily="18" charset="0"/>
              </a:rPr>
              <a:t>The radio operator will send the response to the originator and file copy 2 and 3 in the completed message folder. The radio operator will enter the outgoing response in the Communications Log.</a:t>
            </a:r>
            <a:endParaRPr lang="en-US" sz="2200" dirty="0">
              <a:effectLst/>
              <a:latin typeface="Arial" panose="020B0604020202020204" pitchFamily="34" charset="0"/>
              <a:ea typeface="Times New Roman" panose="02020603050405020304" pitchFamily="18"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2FCBD0C-05C2-42D3-B4A6-25281E9BB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05125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Communications Log</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429363"/>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The Communications Log (ICS 309) is used to</a:t>
            </a:r>
          </a:p>
          <a:p>
            <a:pPr lvl="0">
              <a:lnSpc>
                <a:spcPct val="107000"/>
              </a:lnSpc>
            </a:pPr>
            <a:r>
              <a:rPr lang="en-US" sz="2200" dirty="0">
                <a:latin typeface="Arial" panose="020B0604020202020204" pitchFamily="34" charset="0"/>
                <a:cs typeface="Arial" panose="020B0604020202020204" pitchFamily="34" charset="0"/>
              </a:rPr>
              <a:t>record all incoming and outgoing messages. </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A communications log will be prepared by each</a:t>
            </a:r>
          </a:p>
          <a:p>
            <a:pPr lvl="0">
              <a:lnSpc>
                <a:spcPct val="107000"/>
              </a:lnSpc>
            </a:pPr>
            <a:r>
              <a:rPr lang="en-US" sz="2200" dirty="0">
                <a:latin typeface="Arial" panose="020B0604020202020204" pitchFamily="34" charset="0"/>
                <a:cs typeface="Arial" panose="020B0604020202020204" pitchFamily="34" charset="0"/>
              </a:rPr>
              <a:t>radio operator at each activated location. Each</a:t>
            </a:r>
          </a:p>
          <a:p>
            <a:pPr lvl="0">
              <a:lnSpc>
                <a:spcPct val="107000"/>
              </a:lnSpc>
            </a:pPr>
            <a:r>
              <a:rPr lang="en-US" sz="2200" dirty="0">
                <a:latin typeface="Arial" panose="020B0604020202020204" pitchFamily="34" charset="0"/>
                <a:cs typeface="Arial" panose="020B0604020202020204" pitchFamily="34" charset="0"/>
              </a:rPr>
              <a:t>radio operator will leave their logs at the </a:t>
            </a:r>
          </a:p>
          <a:p>
            <a:pPr lvl="0">
              <a:lnSpc>
                <a:spcPct val="107000"/>
              </a:lnSpc>
            </a:pPr>
            <a:r>
              <a:rPr lang="en-US" sz="2200" dirty="0">
                <a:latin typeface="Arial" panose="020B0604020202020204" pitchFamily="34" charset="0"/>
                <a:cs typeface="Arial" panose="020B0604020202020204" pitchFamily="34" charset="0"/>
              </a:rPr>
              <a:t>location at the end of their shift.</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At the end of the activation, the last radio</a:t>
            </a:r>
          </a:p>
          <a:p>
            <a:pPr lvl="0">
              <a:lnSpc>
                <a:spcPct val="107000"/>
              </a:lnSpc>
            </a:pPr>
            <a:r>
              <a:rPr lang="en-US" sz="2200" dirty="0">
                <a:latin typeface="Arial" panose="020B0604020202020204" pitchFamily="34" charset="0"/>
                <a:cs typeface="Arial" panose="020B0604020202020204" pitchFamily="34" charset="0"/>
              </a:rPr>
              <a:t>operator will attach all of the communications</a:t>
            </a:r>
          </a:p>
          <a:p>
            <a:pPr lvl="0">
              <a:lnSpc>
                <a:spcPct val="107000"/>
              </a:lnSpc>
            </a:pPr>
            <a:r>
              <a:rPr lang="en-US" sz="2200" dirty="0">
                <a:latin typeface="Arial" panose="020B0604020202020204" pitchFamily="34" charset="0"/>
                <a:cs typeface="Arial" panose="020B0604020202020204" pitchFamily="34" charset="0"/>
              </a:rPr>
              <a:t>logs to the message copies and forward the </a:t>
            </a:r>
          </a:p>
          <a:p>
            <a:pPr lvl="0">
              <a:lnSpc>
                <a:spcPct val="107000"/>
              </a:lnSpc>
            </a:pPr>
            <a:r>
              <a:rPr lang="en-US" sz="2200" dirty="0">
                <a:latin typeface="Arial" panose="020B0604020202020204" pitchFamily="34" charset="0"/>
                <a:cs typeface="Arial" panose="020B0604020202020204" pitchFamily="34" charset="0"/>
              </a:rPr>
              <a:t>package to the EOC.</a:t>
            </a:r>
          </a:p>
        </p:txBody>
      </p:sp>
      <p:pic>
        <p:nvPicPr>
          <p:cNvPr id="9" name="Picture 8">
            <a:extLst>
              <a:ext uri="{FF2B5EF4-FFF2-40B4-BE49-F238E27FC236}">
                <a16:creationId xmlns:a16="http://schemas.microsoft.com/office/drawing/2014/main" id="{C530C3C7-7715-48A8-B562-60A661A48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356" y="1027113"/>
            <a:ext cx="4176888" cy="5830887"/>
          </a:xfrm>
          <a:prstGeom prst="rect">
            <a:avLst/>
          </a:prstGeom>
        </p:spPr>
      </p:pic>
      <p:pic>
        <p:nvPicPr>
          <p:cNvPr id="11" name="Picture 10">
            <a:extLst>
              <a:ext uri="{FF2B5EF4-FFF2-40B4-BE49-F238E27FC236}">
                <a16:creationId xmlns:a16="http://schemas.microsoft.com/office/drawing/2014/main" id="{71098110-E33B-4EC8-AFD2-62E00A56F0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16199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Communications Logs - Completion</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381883"/>
            <a:ext cx="11321736" cy="4300615"/>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The following will be entered on the Communications Log:</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Incident name</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Operational period (date and time in 2400 clock)</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Position tactical call sign</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Radio operator (name and FCC call sign)</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Received or transmitted message information</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Name and call sign of the person preparing the ICS 309</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Date and time the ICS 309 is completed</a:t>
            </a:r>
          </a:p>
          <a:p>
            <a:pPr marL="457200" lvl="0" indent="-457200">
              <a:lnSpc>
                <a:spcPct val="107000"/>
              </a:lnSpc>
              <a:buAutoNum type="arabicPeriod"/>
            </a:pPr>
            <a:r>
              <a:rPr lang="en-US" sz="2200" dirty="0">
                <a:latin typeface="Arial" panose="020B0604020202020204" pitchFamily="34" charset="0"/>
                <a:cs typeface="Arial" panose="020B0604020202020204" pitchFamily="34" charset="0"/>
              </a:rPr>
              <a:t>The page number of the ICS 309</a:t>
            </a:r>
          </a:p>
          <a:p>
            <a:pPr marL="457200" lvl="0" indent="-457200">
              <a:lnSpc>
                <a:spcPct val="107000"/>
              </a:lnSpc>
              <a:buAutoNum type="arabicPeriod"/>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Note: The radio operators will enter the sequential page number but leave the “of” blank.</a:t>
            </a:r>
          </a:p>
          <a:p>
            <a:pPr lvl="0">
              <a:lnSpc>
                <a:spcPct val="107000"/>
              </a:lnSpc>
            </a:pPr>
            <a:r>
              <a:rPr lang="en-US" sz="2200" dirty="0">
                <a:latin typeface="Arial" panose="020B0604020202020204" pitchFamily="34" charset="0"/>
                <a:cs typeface="Arial" panose="020B0604020202020204" pitchFamily="34" charset="0"/>
              </a:rPr>
              <a:t>The station closing operator will fill in the “of” section for all pages.</a:t>
            </a:r>
          </a:p>
        </p:txBody>
      </p:sp>
      <p:pic>
        <p:nvPicPr>
          <p:cNvPr id="10" name="Picture 9">
            <a:extLst>
              <a:ext uri="{FF2B5EF4-FFF2-40B4-BE49-F238E27FC236}">
                <a16:creationId xmlns:a16="http://schemas.microsoft.com/office/drawing/2014/main" id="{9B3E817F-F714-4C3F-B843-67D2ADBD0B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96384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Communications Logs – Message Information</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372051"/>
            <a:ext cx="11321736" cy="4300615"/>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Section 5 of the Communications Log contains the information for the messages.</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Incoming and outgoing messages will be recorded on separate lines. This will assist with tracking and routing.</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“FROM” message number will be the message number sent by the transmitting station.</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“TO” message number will be your station next sequential number issued.</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“Message” space is for a brief general description of the message contents.</a:t>
            </a:r>
          </a:p>
          <a:p>
            <a:pPr lvl="0">
              <a:lnSpc>
                <a:spcPct val="107000"/>
              </a:lnSpc>
            </a:pPr>
            <a:r>
              <a:rPr lang="en-US" sz="2200" dirty="0">
                <a:latin typeface="Arial" panose="020B0604020202020204" pitchFamily="34" charset="0"/>
                <a:cs typeface="Arial" panose="020B0604020202020204" pitchFamily="34" charset="0"/>
              </a:rPr>
              <a:t>(i.e. Howard supply request, HHSA sit rep, Ukiah shelter report, etc.).</a:t>
            </a:r>
          </a:p>
        </p:txBody>
      </p:sp>
      <p:pic>
        <p:nvPicPr>
          <p:cNvPr id="10" name="Picture 9">
            <a:extLst>
              <a:ext uri="{FF2B5EF4-FFF2-40B4-BE49-F238E27FC236}">
                <a16:creationId xmlns:a16="http://schemas.microsoft.com/office/drawing/2014/main" id="{2BEBE0BB-3FAD-4E51-B3DF-A52F4093FA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64475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Communications Logs – Message Information </a:t>
            </a:r>
            <a:r>
              <a:rPr lang="en-US" sz="3600" b="1" dirty="0" err="1">
                <a:solidFill>
                  <a:schemeClr val="bg1"/>
                </a:solidFill>
                <a:latin typeface="Arial" panose="020B0604020202020204" pitchFamily="34" charset="0"/>
                <a:cs typeface="Arial" panose="020B0604020202020204" pitchFamily="34" charset="0"/>
              </a:rPr>
              <a:t>cont</a:t>
            </a:r>
            <a:r>
              <a:rPr lang="en-US" sz="3600" b="1" dirty="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372052"/>
            <a:ext cx="11321736" cy="3730528"/>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Other information that results in the transmission of information should also be logged. This would be primarily administrative messages to and from the station.</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It would include station activities such as off air and on air times, relief operator ETA, etc.</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For administrative messages, use “</a:t>
            </a:r>
            <a:r>
              <a:rPr lang="en-US" sz="2200" dirty="0" err="1">
                <a:latin typeface="Arial" panose="020B0604020202020204" pitchFamily="34" charset="0"/>
                <a:cs typeface="Arial" panose="020B0604020202020204" pitchFamily="34" charset="0"/>
              </a:rPr>
              <a:t>adm</a:t>
            </a:r>
            <a:r>
              <a:rPr lang="en-US" sz="2200" dirty="0">
                <a:latin typeface="Arial" panose="020B0604020202020204" pitchFamily="34" charset="0"/>
                <a:cs typeface="Arial" panose="020B0604020202020204" pitchFamily="34" charset="0"/>
              </a:rPr>
              <a:t>” for the message number.</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Administrative messages from other stations, other than the EOC, are not required to be entered in the log unless it is a directed message to your station.</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Rule of Thumb: If you transmit anything, log it.</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0002E8B-9FC5-47DE-A95F-B22F299869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51492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Communications Logs – Example</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372051"/>
            <a:ext cx="11321736" cy="4300615"/>
          </a:xfrm>
          <a:prstGeom prst="rect">
            <a:avLst/>
          </a:prstGeom>
        </p:spPr>
        <p:txBody>
          <a:bodyPr>
            <a:noAutofit/>
          </a:bodyPr>
          <a:lstStyle/>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21DA7A3-F808-45AD-B0F5-D3FD29DE1C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pic>
        <p:nvPicPr>
          <p:cNvPr id="10" name="Picture 9">
            <a:extLst>
              <a:ext uri="{FF2B5EF4-FFF2-40B4-BE49-F238E27FC236}">
                <a16:creationId xmlns:a16="http://schemas.microsoft.com/office/drawing/2014/main" id="{9EE28D32-C975-48F9-8DEC-0899DCEFB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290" y="1025873"/>
            <a:ext cx="8308258" cy="5602467"/>
          </a:xfrm>
          <a:prstGeom prst="rect">
            <a:avLst/>
          </a:prstGeom>
        </p:spPr>
      </p:pic>
    </p:spTree>
    <p:extLst>
      <p:ext uri="{BB962C8B-B14F-4D97-AF65-F5344CB8AC3E}">
        <p14:creationId xmlns:p14="http://schemas.microsoft.com/office/powerpoint/2010/main" val="1253123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Other Report Forms</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marL="0" marR="0">
              <a:lnSpc>
                <a:spcPct val="106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will be other entities where ham radio operators will be assigned that have their own report forms. These will be primarily medical facilities, shelters and school districts.</a:t>
            </a:r>
            <a:endParaRPr lang="en-US" sz="2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Mendocino Health and Human Services Agency (HHSA) and the Mendocino County Office of Education (MCOE) both have situation reports that will be transmitted primarily between their respective EOC’s and their sub-units.</a:t>
            </a:r>
            <a:endParaRPr lang="en-US" sz="2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endParaRPr>
          </a:p>
          <a:p>
            <a:pPr marL="0" marR="0">
              <a:lnSpc>
                <a:spcPct val="106000"/>
              </a:lnSpc>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These report forms should be available at their respective locations, as will the Red Cross shelter forms.</a:t>
            </a:r>
            <a:endParaRPr lang="en-US" sz="2400" dirty="0">
              <a:effectLst/>
              <a:latin typeface="Arial" panose="020B0604020202020204" pitchFamily="34" charset="0"/>
              <a:ea typeface="Times New Roman" panose="02020603050405020304" pitchFamily="18" charset="0"/>
            </a:endParaRPr>
          </a:p>
          <a:p>
            <a:pPr>
              <a:lnSpc>
                <a:spcPct val="107000"/>
              </a:lnSpc>
            </a:pPr>
            <a:endParaRPr lang="en-US" sz="2400" dirty="0">
              <a:latin typeface="Arial" panose="020B0604020202020204" pitchFamily="34" charset="0"/>
              <a:ea typeface="Calibri" panose="020F0502020204030204" pitchFamily="34" charset="0"/>
            </a:endParaRPr>
          </a:p>
          <a:p>
            <a:pPr>
              <a:lnSpc>
                <a:spcPct val="107000"/>
              </a:lnSpc>
            </a:pPr>
            <a:endParaRPr lang="en-US" sz="2400" dirty="0">
              <a:latin typeface="Arial" panose="020B0604020202020204" pitchFamily="34" charset="0"/>
              <a:ea typeface="Calibri" panose="020F0502020204030204" pitchFamily="34" charset="0"/>
            </a:endParaRPr>
          </a:p>
          <a:p>
            <a:pPr>
              <a:lnSpc>
                <a:spcPct val="107000"/>
              </a:lnSpc>
            </a:pPr>
            <a:endParaRPr lang="en-US" sz="1200" dirty="0">
              <a:latin typeface="Arial" panose="020B0604020202020204" pitchFamily="34" charset="0"/>
              <a:ea typeface="Calibri" panose="020F0502020204030204" pitchFamily="34" charset="0"/>
            </a:endParaRPr>
          </a:p>
          <a:p>
            <a:pPr>
              <a:lnSpc>
                <a:spcPct val="107000"/>
              </a:lnSpc>
            </a:pPr>
            <a:endParaRPr lang="en-US" sz="2400" dirty="0">
              <a:latin typeface="Arial" panose="020B0604020202020204" pitchFamily="34" charset="0"/>
              <a:ea typeface="Calibri" panose="020F0502020204030204" pitchFamily="34" charset="0"/>
            </a:endParaRPr>
          </a:p>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134333" y="1370811"/>
            <a:ext cx="11321736" cy="4300615"/>
          </a:xfrm>
          <a:prstGeom prst="rect">
            <a:avLst/>
          </a:prstGeom>
        </p:spPr>
        <p:txBody>
          <a:bodyPr>
            <a:noAutofit/>
          </a:bodyPr>
          <a:lstStyle/>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9DE9D7E-DE96-40D3-92AD-9C70E11701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07462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Summary</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r>
              <a:rPr lang="en-US" sz="2400" dirty="0">
                <a:latin typeface="Arial" panose="020B0604020202020204" pitchFamily="34" charset="0"/>
                <a:ea typeface="Calibri" panose="020F0502020204030204" pitchFamily="34" charset="0"/>
              </a:rPr>
              <a:t>We have discussed the proper completion of the Radiogram, the ICS Form 213 Message Form and the ICS 309 Communications Log.</a:t>
            </a:r>
          </a:p>
          <a:p>
            <a:pPr>
              <a:lnSpc>
                <a:spcPct val="107000"/>
              </a:lnSpc>
            </a:pPr>
            <a:endParaRPr lang="en-US" sz="1200" dirty="0">
              <a:latin typeface="Arial" panose="020B0604020202020204" pitchFamily="34" charset="0"/>
              <a:ea typeface="Calibri" panose="020F0502020204030204" pitchFamily="34" charset="0"/>
            </a:endParaRPr>
          </a:p>
          <a:p>
            <a:pPr>
              <a:lnSpc>
                <a:spcPct val="107000"/>
              </a:lnSpc>
            </a:pPr>
            <a:r>
              <a:rPr lang="en-US" sz="2400" dirty="0">
                <a:latin typeface="Arial" panose="020B0604020202020204" pitchFamily="34" charset="0"/>
                <a:ea typeface="Calibri" panose="020F0502020204030204" pitchFamily="34" charset="0"/>
              </a:rPr>
              <a:t>In the event of an emergency, such as a power shutoff or fire, these are the primary forms that will be used for message traffic by the EOC, HHSA and MCOE.</a:t>
            </a:r>
          </a:p>
          <a:p>
            <a:pPr>
              <a:lnSpc>
                <a:spcPct val="107000"/>
              </a:lnSpc>
            </a:pPr>
            <a:r>
              <a:rPr lang="en-US" sz="2400" dirty="0">
                <a:latin typeface="Arial" panose="020B0604020202020204" pitchFamily="34" charset="0"/>
                <a:ea typeface="Calibri" panose="020F0502020204030204" pitchFamily="34" charset="0"/>
              </a:rPr>
              <a:t>They will also be the forms used for health and welfare messages from shelters.</a:t>
            </a:r>
          </a:p>
          <a:p>
            <a:pPr>
              <a:lnSpc>
                <a:spcPct val="107000"/>
              </a:lnSpc>
            </a:pPr>
            <a:endParaRPr lang="en-US" sz="1200" dirty="0">
              <a:latin typeface="Arial" panose="020B0604020202020204" pitchFamily="34" charset="0"/>
              <a:ea typeface="Calibri" panose="020F0502020204030204" pitchFamily="34" charset="0"/>
            </a:endParaRPr>
          </a:p>
          <a:p>
            <a:pPr>
              <a:lnSpc>
                <a:spcPct val="107000"/>
              </a:lnSpc>
            </a:pPr>
            <a:r>
              <a:rPr lang="en-US" sz="2400" dirty="0">
                <a:latin typeface="Arial" panose="020B0604020202020204" pitchFamily="34" charset="0"/>
                <a:ea typeface="Calibri" panose="020F0502020204030204" pitchFamily="34" charset="0"/>
              </a:rPr>
              <a:t>We are in the process of providing a packet with Radiograms, Communications Logs, instruction sheets and even two pre-sharpened pencils to health care facilities and school districts. They should be located with the radios.</a:t>
            </a:r>
          </a:p>
          <a:p>
            <a:pPr>
              <a:lnSpc>
                <a:spcPct val="107000"/>
              </a:lnSpc>
            </a:pPr>
            <a:endParaRPr lang="en-US" sz="2400" dirty="0">
              <a:latin typeface="Arial" panose="020B0604020202020204" pitchFamily="34" charset="0"/>
              <a:ea typeface="Calibri" panose="020F0502020204030204" pitchFamily="34" charset="0"/>
            </a:endParaRPr>
          </a:p>
          <a:p>
            <a:pPr>
              <a:lnSpc>
                <a:spcPct val="107000"/>
              </a:lnSpc>
            </a:pPr>
            <a:endParaRPr lang="en-US" sz="2400" dirty="0">
              <a:latin typeface="Arial" panose="020B0604020202020204" pitchFamily="34" charset="0"/>
              <a:ea typeface="Calibri" panose="020F0502020204030204" pitchFamily="34" charset="0"/>
            </a:endParaRPr>
          </a:p>
          <a:p>
            <a:pPr>
              <a:lnSpc>
                <a:spcPct val="107000"/>
              </a:lnSpc>
            </a:pPr>
            <a:endParaRPr lang="en-US" sz="1200" dirty="0">
              <a:latin typeface="Arial" panose="020B0604020202020204" pitchFamily="34" charset="0"/>
              <a:ea typeface="Calibri" panose="020F0502020204030204" pitchFamily="34" charset="0"/>
            </a:endParaRPr>
          </a:p>
          <a:p>
            <a:pPr>
              <a:lnSpc>
                <a:spcPct val="107000"/>
              </a:lnSpc>
            </a:pPr>
            <a:endParaRPr lang="en-US" sz="2400" dirty="0">
              <a:latin typeface="Arial" panose="020B0604020202020204" pitchFamily="34" charset="0"/>
              <a:ea typeface="Calibri" panose="020F0502020204030204" pitchFamily="34" charset="0"/>
            </a:endParaRPr>
          </a:p>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134333" y="1370811"/>
            <a:ext cx="11321736" cy="4300615"/>
          </a:xfrm>
          <a:prstGeom prst="rect">
            <a:avLst/>
          </a:prstGeom>
        </p:spPr>
        <p:txBody>
          <a:bodyPr>
            <a:noAutofit/>
          </a:bodyPr>
          <a:lstStyle/>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9DE9D7E-DE96-40D3-92AD-9C70E11701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16045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Preamble</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339052"/>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The Preamble shall include:</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Number (number of message in sequence for each station)</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Precedence (Emergency, Priority, Welfare or Routine)</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Station of Origin (first amateur handler or tactical call sign)</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Check (number of words/groups in </a:t>
            </a:r>
            <a:r>
              <a:rPr lang="en-US" sz="2200" b="1" dirty="0">
                <a:latin typeface="Arial" panose="020B0604020202020204" pitchFamily="34" charset="0"/>
                <a:cs typeface="Arial" panose="020B0604020202020204" pitchFamily="34" charset="0"/>
              </a:rPr>
              <a:t>message body text only</a:t>
            </a:r>
            <a:r>
              <a:rPr lang="en-US" sz="2200" dirty="0">
                <a:latin typeface="Arial" panose="020B0604020202020204" pitchFamily="34" charset="0"/>
                <a:cs typeface="Arial" panose="020B0604020202020204" pitchFamily="34" charset="0"/>
              </a:rPr>
              <a:t>)</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Place of Origin (city and state)</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Time filed (in 24 hour clock)</a:t>
            </a:r>
          </a:p>
          <a:p>
            <a:pPr marL="457200" lvl="0" indent="-457200">
              <a:lnSpc>
                <a:spcPct val="107000"/>
              </a:lnSpc>
              <a:buFont typeface="+mj-lt"/>
              <a:buAutoNum type="arabicPeriod"/>
            </a:pPr>
            <a:r>
              <a:rPr lang="en-US" sz="2200" dirty="0">
                <a:latin typeface="Arial" panose="020B0604020202020204" pitchFamily="34" charset="0"/>
                <a:cs typeface="Arial" panose="020B0604020202020204" pitchFamily="34" charset="0"/>
              </a:rPr>
              <a:t>Date (day/month)</a:t>
            </a:r>
          </a:p>
          <a:p>
            <a:pPr marL="457200" lvl="0" indent="-457200">
              <a:lnSpc>
                <a:spcPct val="107000"/>
              </a:lnSpc>
              <a:buFont typeface="+mj-lt"/>
              <a:buAutoNum type="arabicPeriod"/>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box marked HX is for handling instructions. These will not be used for messages on the emergency net.</a:t>
            </a:r>
          </a:p>
        </p:txBody>
      </p:sp>
      <p:pic>
        <p:nvPicPr>
          <p:cNvPr id="10" name="Picture 9">
            <a:extLst>
              <a:ext uri="{FF2B5EF4-FFF2-40B4-BE49-F238E27FC236}">
                <a16:creationId xmlns:a16="http://schemas.microsoft.com/office/drawing/2014/main" id="{298C6F50-0D74-4471-AB8B-A655676289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0" y="5735277"/>
            <a:ext cx="893064" cy="893064"/>
          </a:xfrm>
          <a:prstGeom prst="rect">
            <a:avLst/>
          </a:prstGeom>
        </p:spPr>
      </p:pic>
    </p:spTree>
    <p:extLst>
      <p:ext uri="{BB962C8B-B14F-4D97-AF65-F5344CB8AC3E}">
        <p14:creationId xmlns:p14="http://schemas.microsoft.com/office/powerpoint/2010/main" val="354332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Precedence</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429363"/>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The radiogram has four levels of precedence:</a:t>
            </a:r>
          </a:p>
          <a:p>
            <a:pPr marL="342900" lvl="0" indent="-342900">
              <a:lnSpc>
                <a:spcPct val="107000"/>
              </a:lnSpc>
              <a:buFont typeface="Arial" panose="020B0604020202020204" pitchFamily="34" charset="0"/>
              <a:buChar char="•"/>
            </a:pPr>
            <a:r>
              <a:rPr lang="en-US" sz="2200" dirty="0">
                <a:latin typeface="Arial" panose="020B0604020202020204" pitchFamily="34" charset="0"/>
                <a:cs typeface="Arial" panose="020B0604020202020204" pitchFamily="34" charset="0"/>
              </a:rPr>
              <a:t>EMERGENCY: This is a message reporting a life or death situation that requires an immediate response. EMERGENCY messages have priority over all other traffic on the net. A station with an EMERGENCY message may break into a net at any time to send their message. This is done by announcing “BREAK, BREAK, BREAK”.</a:t>
            </a:r>
          </a:p>
          <a:p>
            <a:pPr marL="342900" lvl="0" indent="-342900">
              <a:lnSpc>
                <a:spcPct val="107000"/>
              </a:lnSpc>
              <a:buFont typeface="Arial" panose="020B0604020202020204" pitchFamily="34" charset="0"/>
              <a:buChar char="•"/>
            </a:pPr>
            <a:r>
              <a:rPr lang="en-US" sz="2200" dirty="0">
                <a:latin typeface="Arial" panose="020B0604020202020204" pitchFamily="34" charset="0"/>
                <a:cs typeface="Arial" panose="020B0604020202020204" pitchFamily="34" charset="0"/>
              </a:rPr>
              <a:t>“P” – Priority: These are important messages that have a specific time limit and will include most official traffic that is not emergency precedence.</a:t>
            </a:r>
          </a:p>
          <a:p>
            <a:pPr marL="342900" lvl="0" indent="-342900">
              <a:lnSpc>
                <a:spcPct val="107000"/>
              </a:lnSpc>
              <a:buFont typeface="Arial" panose="020B0604020202020204" pitchFamily="34" charset="0"/>
              <a:buChar char="•"/>
            </a:pPr>
            <a:r>
              <a:rPr lang="en-US" sz="2200" dirty="0">
                <a:latin typeface="Arial" panose="020B0604020202020204" pitchFamily="34" charset="0"/>
                <a:cs typeface="Arial" panose="020B0604020202020204" pitchFamily="34" charset="0"/>
              </a:rPr>
              <a:t>“W” – Welfare: These are messages that inquire about the health and welfare of an individual or are a response to a health and welfare inquiry.</a:t>
            </a:r>
          </a:p>
          <a:p>
            <a:pPr marL="342900" lvl="0" indent="-342900">
              <a:lnSpc>
                <a:spcPct val="107000"/>
              </a:lnSpc>
              <a:buFont typeface="Arial" panose="020B0604020202020204" pitchFamily="34" charset="0"/>
              <a:buChar char="•"/>
            </a:pPr>
            <a:r>
              <a:rPr lang="en-US" sz="2200" dirty="0">
                <a:latin typeface="Arial" panose="020B0604020202020204" pitchFamily="34" charset="0"/>
                <a:cs typeface="Arial" panose="020B0604020202020204" pitchFamily="34" charset="0"/>
              </a:rPr>
              <a:t>“R” – Routine: All messages that are not one of the above priorities. These messages will be handled last, or not at all if frequencies are busy. </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586B905-E81D-4514-8DF6-5215A98CA0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60509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Check</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429363"/>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The box for “check” is used to designate the total words/groups in the body of the message. This allows the receiving station to determine if they have received the entire message.</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A telephone number is handled as, and counted as, three groups (i.e.   </a:t>
            </a:r>
            <a:r>
              <a:rPr lang="en-US" sz="2200" u="sng" dirty="0">
                <a:latin typeface="Arial" panose="020B0604020202020204" pitchFamily="34" charset="0"/>
                <a:cs typeface="Arial" panose="020B0604020202020204" pitchFamily="34" charset="0"/>
              </a:rPr>
              <a:t>707</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555</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2121</a:t>
            </a:r>
            <a:r>
              <a:rPr lang="en-US" sz="2200" dirty="0">
                <a:latin typeface="Arial" panose="020B0604020202020204" pitchFamily="34" charset="0"/>
                <a:cs typeface="Arial" panose="020B0604020202020204" pitchFamily="34" charset="0"/>
              </a:rPr>
              <a:t>).</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“X” (for X-RAY or a period) is also counted as a group.</a:t>
            </a:r>
          </a:p>
          <a:p>
            <a:pPr lvl="0">
              <a:lnSpc>
                <a:spcPct val="107000"/>
              </a:lnSpc>
            </a:pPr>
            <a:endParaRPr lang="en-US" sz="1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signature is a separate box and is not counted as one of the 25-word groups in the message.</a:t>
            </a:r>
          </a:p>
        </p:txBody>
      </p:sp>
      <p:pic>
        <p:nvPicPr>
          <p:cNvPr id="10" name="Picture 9">
            <a:extLst>
              <a:ext uri="{FF2B5EF4-FFF2-40B4-BE49-F238E27FC236}">
                <a16:creationId xmlns:a16="http://schemas.microsoft.com/office/drawing/2014/main" id="{BC4170CD-7DF5-47B2-986B-5E09E7B65A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213476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Address</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429363"/>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If the message is between emergency stations (EOC, medical facilities, shelters, etc.), the tactical call sign is sufficient information for the “TO” and “RECEIVED” addresses.</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If the message is a health and welfare message and is directed to a specific person, all of the “TO” information should be completed. An email address can be substituted for the telephone number.</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5C7DE27-3260-41C4-A463-A27D655933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134672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Body of Message</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429363"/>
            <a:ext cx="11321736" cy="4243303"/>
          </a:xfrm>
          <a:prstGeom prst="rect">
            <a:avLst/>
          </a:prstGeom>
        </p:spPr>
        <p:txBody>
          <a:bodyPr>
            <a:noAutofit/>
          </a:bodyPr>
          <a:lstStyle/>
          <a:p>
            <a:pPr lvl="0">
              <a:lnSpc>
                <a:spcPct val="107000"/>
              </a:lnSpc>
            </a:pPr>
            <a:r>
              <a:rPr lang="en-US" sz="2200" dirty="0">
                <a:latin typeface="Arial" panose="020B0604020202020204" pitchFamily="34" charset="0"/>
                <a:cs typeface="Arial" panose="020B0604020202020204" pitchFamily="34" charset="0"/>
              </a:rPr>
              <a:t>Example of a health and welfare message with a check count of 22.</a:t>
            </a:r>
          </a:p>
          <a:p>
            <a:pPr lvl="0">
              <a:lnSpc>
                <a:spcPct val="107000"/>
              </a:lnSpc>
            </a:pPr>
            <a:endParaRPr lang="en-US" sz="1200" u="sng"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Robin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am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fine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at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Willits____            </a:t>
            </a:r>
          </a:p>
          <a:p>
            <a:pPr lvl="0">
              <a:lnSpc>
                <a:spcPct val="107000"/>
              </a:lnSpc>
            </a:pP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shelter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x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will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call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when ____</a:t>
            </a:r>
          </a:p>
          <a:p>
            <a:pPr lvl="0">
              <a:lnSpc>
                <a:spcPct val="107000"/>
              </a:lnSpc>
            </a:pP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phone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restored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x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call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Michelle__</a:t>
            </a:r>
          </a:p>
          <a:p>
            <a:pPr lvl="0">
              <a:lnSpc>
                <a:spcPct val="107000"/>
              </a:lnSpc>
            </a:pP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707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555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2121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let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her        __</a:t>
            </a:r>
          </a:p>
          <a:p>
            <a:pPr lvl="0">
              <a:lnSpc>
                <a:spcPct val="107000"/>
              </a:lnSpc>
            </a:pP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know        </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x            </a:t>
            </a:r>
            <a:r>
              <a:rPr lang="en-US" sz="2200" dirty="0">
                <a:latin typeface="Arial" panose="020B0604020202020204" pitchFamily="34" charset="0"/>
                <a:cs typeface="Arial" panose="020B0604020202020204" pitchFamily="34" charset="0"/>
              </a:rPr>
              <a:t>  _______   ________  ________</a:t>
            </a:r>
          </a:p>
          <a:p>
            <a:pPr lvl="0">
              <a:lnSpc>
                <a:spcPct val="107000"/>
              </a:lnSpc>
            </a:pPr>
            <a:endParaRPr lang="en-US" sz="2200" dirty="0">
              <a:latin typeface="Arial" panose="020B0604020202020204" pitchFamily="34" charset="0"/>
              <a:cs typeface="Arial" panose="020B0604020202020204" pitchFamily="34" charset="0"/>
            </a:endParaRPr>
          </a:p>
          <a:p>
            <a:pPr lvl="0">
              <a:lnSpc>
                <a:spcPct val="107000"/>
              </a:lnSpc>
            </a:pPr>
            <a:r>
              <a:rPr lang="en-US" sz="2200" dirty="0">
                <a:latin typeface="Arial" panose="020B0604020202020204" pitchFamily="34" charset="0"/>
                <a:cs typeface="Arial" panose="020B0604020202020204" pitchFamily="34" charset="0"/>
              </a:rPr>
              <a:t>The signature box can contain any identifying information for the party sending the message (i.e. Mike, Brother John, Rod parcel 5, etc.)</a:t>
            </a:r>
          </a:p>
        </p:txBody>
      </p:sp>
      <p:pic>
        <p:nvPicPr>
          <p:cNvPr id="10" name="Picture 9">
            <a:extLst>
              <a:ext uri="{FF2B5EF4-FFF2-40B4-BE49-F238E27FC236}">
                <a16:creationId xmlns:a16="http://schemas.microsoft.com/office/drawing/2014/main" id="{7208B09B-1F44-498C-9058-AEA97A6F6E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89120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Simplex Relay</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89971" y="1429363"/>
            <a:ext cx="11321736" cy="4243303"/>
          </a:xfrm>
          <a:prstGeom prst="rect">
            <a:avLst/>
          </a:prstGeom>
        </p:spPr>
        <p:txBody>
          <a:bodyPr>
            <a:noAutofit/>
          </a:bodyPr>
          <a:lstStyle/>
          <a:p>
            <a:r>
              <a:rPr lang="en-US" sz="2400" dirty="0">
                <a:latin typeface="Arial" panose="020B0604020202020204" pitchFamily="34" charset="0"/>
                <a:cs typeface="Arial" panose="020B0604020202020204" pitchFamily="34" charset="0"/>
              </a:rPr>
              <a:t>The origination station completes the Radiogram and fills in the “SENT” box with the station call sign of the first relay station.</a:t>
            </a:r>
          </a:p>
          <a:p>
            <a:r>
              <a:rPr lang="en-US" sz="12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 first relay station copies the Radiogram and enters the following information.</a:t>
            </a:r>
          </a:p>
          <a:p>
            <a:r>
              <a:rPr lang="en-US" sz="2400" dirty="0">
                <a:latin typeface="Arial" panose="020B0604020202020204" pitchFamily="34" charset="0"/>
                <a:cs typeface="Arial" panose="020B0604020202020204" pitchFamily="34" charset="0"/>
              </a:rPr>
              <a:t>Their call sign in the “received by” box, the sending station in the “REC’D” box and the station they are sending to in the “SENT” box.</a:t>
            </a:r>
          </a:p>
          <a:p>
            <a:r>
              <a:rPr lang="en-US" sz="12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 only information that will change as the message is relayed are the message number, received by, received from and sent to boxes.</a:t>
            </a:r>
          </a:p>
          <a:p>
            <a:r>
              <a:rPr lang="en-US" sz="12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Each succeeding station does the same until the message arrives at the “TO” addressee.</a:t>
            </a:r>
          </a:p>
        </p:txBody>
      </p:sp>
      <p:pic>
        <p:nvPicPr>
          <p:cNvPr id="10" name="Picture 9">
            <a:extLst>
              <a:ext uri="{FF2B5EF4-FFF2-40B4-BE49-F238E27FC236}">
                <a16:creationId xmlns:a16="http://schemas.microsoft.com/office/drawing/2014/main" id="{9D3D099A-3F23-4FFB-9C1C-B2BA37CBD9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spTree>
    <p:extLst>
      <p:ext uri="{BB962C8B-B14F-4D97-AF65-F5344CB8AC3E}">
        <p14:creationId xmlns:p14="http://schemas.microsoft.com/office/powerpoint/2010/main" val="392923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9002D-552F-4EED-BBD5-166C542BC104}"/>
              </a:ext>
            </a:extLst>
          </p:cNvPr>
          <p:cNvSpPr>
            <a:spLocks noGrp="1"/>
          </p:cNvSpPr>
          <p:nvPr>
            <p:ph type="title" idx="4294967295"/>
          </p:nvPr>
        </p:nvSpPr>
        <p:spPr>
          <a:xfrm>
            <a:off x="0" y="0"/>
            <a:ext cx="12192000" cy="1027113"/>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   ARRL Radiogram – Simplex Relay Originator</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7AA28C-B505-4292-9B81-AB9946145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164" y="5735277"/>
            <a:ext cx="1016705" cy="893064"/>
          </a:xfrm>
          <a:prstGeom prst="rect">
            <a:avLst/>
          </a:prstGeom>
        </p:spPr>
      </p:pic>
      <p:sp>
        <p:nvSpPr>
          <p:cNvPr id="18" name="Rectangle 17">
            <a:extLst>
              <a:ext uri="{FF2B5EF4-FFF2-40B4-BE49-F238E27FC236}">
                <a16:creationId xmlns:a16="http://schemas.microsoft.com/office/drawing/2014/main" id="{E35A1E64-21B8-4AB2-A455-DEC33DBF4F4D}"/>
              </a:ext>
            </a:extLst>
          </p:cNvPr>
          <p:cNvSpPr/>
          <p:nvPr/>
        </p:nvSpPr>
        <p:spPr>
          <a:xfrm>
            <a:off x="389976" y="1027113"/>
            <a:ext cx="11412049" cy="3939025"/>
          </a:xfrm>
          <a:prstGeom prst="rect">
            <a:avLst/>
          </a:prstGeom>
        </p:spPr>
        <p:txBody>
          <a:bodyPr wrap="square" tIns="91440" anchor="t" anchorCtr="0">
            <a:noAutofit/>
          </a:bodyPr>
          <a:lstStyle/>
          <a:p>
            <a:pPr>
              <a:lnSpc>
                <a:spcPct val="150000"/>
              </a:lnSpc>
            </a:pPr>
            <a:endParaRPr lang="en-US" dirty="0">
              <a:latin typeface="Arial" panose="020B0604020202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4CCDE6E-AEBC-4AD6-9DFE-AA742525736C}"/>
              </a:ext>
            </a:extLst>
          </p:cNvPr>
          <p:cNvSpPr/>
          <p:nvPr/>
        </p:nvSpPr>
        <p:spPr>
          <a:xfrm>
            <a:off x="389975" y="1434662"/>
            <a:ext cx="11366894" cy="4300615"/>
          </a:xfrm>
          <a:prstGeom prst="rect">
            <a:avLst/>
          </a:prstGeom>
        </p:spPr>
        <p:txBody>
          <a:bodyPr wrap="square">
            <a:noAutofit/>
          </a:bodyPr>
          <a:lstStyle/>
          <a:p>
            <a:pPr>
              <a:lnSpc>
                <a:spcPct val="107000"/>
              </a:lnSpc>
            </a:pPr>
            <a:endParaRPr lang="en-US" sz="2400" dirty="0">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AEC4731D-DA17-43B0-AD0C-57550320E62A}"/>
              </a:ext>
            </a:extLst>
          </p:cNvPr>
          <p:cNvSpPr/>
          <p:nvPr/>
        </p:nvSpPr>
        <p:spPr>
          <a:xfrm>
            <a:off x="435131" y="1275645"/>
            <a:ext cx="11321737" cy="3826934"/>
          </a:xfrm>
          <a:prstGeom prst="rect">
            <a:avLst/>
          </a:prstGeom>
        </p:spPr>
        <p:txBody>
          <a:bodyPr>
            <a:noAutofit/>
          </a:bodyPr>
          <a:lstStyle/>
          <a:p>
            <a:pPr>
              <a:lnSpc>
                <a:spcPct val="107000"/>
              </a:lnSpc>
            </a:pPr>
            <a:endParaRPr lang="en-US" sz="2800" dirty="0">
              <a:latin typeface="Arial" panose="020B06040202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E2065FD-A9C4-4813-8A8F-5D937872B861}"/>
              </a:ext>
            </a:extLst>
          </p:cNvPr>
          <p:cNvSpPr/>
          <p:nvPr/>
        </p:nvSpPr>
        <p:spPr>
          <a:xfrm>
            <a:off x="435130" y="1275201"/>
            <a:ext cx="11321736" cy="4148137"/>
          </a:xfrm>
          <a:prstGeom prst="rect">
            <a:avLst/>
          </a:prstGeom>
        </p:spPr>
        <p:txBody>
          <a:bodyPr wrap="square">
            <a:noAutofit/>
          </a:bodyPr>
          <a:lstStyle/>
          <a:p>
            <a:pPr lvl="0">
              <a:lnSpc>
                <a:spcPct val="107000"/>
              </a:lnSpc>
            </a:pP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762007-D78E-4AD2-B925-BB34B3F963DE}"/>
              </a:ext>
            </a:extLst>
          </p:cNvPr>
          <p:cNvSpPr/>
          <p:nvPr/>
        </p:nvSpPr>
        <p:spPr>
          <a:xfrm>
            <a:off x="3028334" y="1587584"/>
            <a:ext cx="8054107" cy="4243303"/>
          </a:xfrm>
          <a:prstGeom prst="rect">
            <a:avLst/>
          </a:prstGeom>
        </p:spPr>
        <p:txBody>
          <a:bodyPr>
            <a:noAutofit/>
          </a:bodyPr>
          <a:lstStyle/>
          <a:p>
            <a:endParaRPr 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D3D099A-3F23-4FFB-9C1C-B2BA37CBD9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51" y="5735276"/>
            <a:ext cx="893064" cy="893064"/>
          </a:xfrm>
          <a:prstGeom prst="rect">
            <a:avLst/>
          </a:prstGeom>
        </p:spPr>
      </p:pic>
      <p:pic>
        <p:nvPicPr>
          <p:cNvPr id="9" name="Picture 8">
            <a:extLst>
              <a:ext uri="{FF2B5EF4-FFF2-40B4-BE49-F238E27FC236}">
                <a16:creationId xmlns:a16="http://schemas.microsoft.com/office/drawing/2014/main" id="{436B6076-5F2B-4AF9-B5A0-44EA05D3D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015" y="1027114"/>
            <a:ext cx="9350146" cy="5830886"/>
          </a:xfrm>
          <a:prstGeom prst="rect">
            <a:avLst/>
          </a:prstGeom>
        </p:spPr>
      </p:pic>
    </p:spTree>
    <p:extLst>
      <p:ext uri="{BB962C8B-B14F-4D97-AF65-F5344CB8AC3E}">
        <p14:creationId xmlns:p14="http://schemas.microsoft.com/office/powerpoint/2010/main" val="1779079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2216</Words>
  <Application>Microsoft Office PowerPoint</Application>
  <PresentationFormat>Widescreen</PresentationFormat>
  <Paragraphs>204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   ARRL Radiogram</vt:lpstr>
      <vt:lpstr>   ARRL Radiogram - Preamble</vt:lpstr>
      <vt:lpstr>   ARRL Radiogram - Precedence</vt:lpstr>
      <vt:lpstr>   ARRL Radiogram - Check</vt:lpstr>
      <vt:lpstr>   ARRL Radiogram - Address</vt:lpstr>
      <vt:lpstr>   ARRL Radiogram – Body of Message</vt:lpstr>
      <vt:lpstr>   ARRL Radiogram – Simplex Relay</vt:lpstr>
      <vt:lpstr>   ARRL Radiogram – Simplex Relay Originator</vt:lpstr>
      <vt:lpstr>   ARRL Radiogram – Simplex Relay First Relay</vt:lpstr>
      <vt:lpstr>   ARRL Radiogram – Simplex Relay Second Relay</vt:lpstr>
      <vt:lpstr>  Operating Protocols – Sending Speed</vt:lpstr>
      <vt:lpstr>  Operating Protocols – Sending Speed cont:</vt:lpstr>
      <vt:lpstr>   ICS 213 Message Form</vt:lpstr>
      <vt:lpstr>   ICS 213 Message Form cont:</vt:lpstr>
      <vt:lpstr>   ICS 213 Message Form cont:</vt:lpstr>
      <vt:lpstr>   ICS 213 Message Form Example</vt:lpstr>
      <vt:lpstr>   ICS 213 Message Form – Message Filing</vt:lpstr>
      <vt:lpstr>   ICS 213 Message Form - Originating Station</vt:lpstr>
      <vt:lpstr>   ICS 213 Message Form - Receiving Station</vt:lpstr>
      <vt:lpstr>   Communications Log</vt:lpstr>
      <vt:lpstr>   Communications Logs - Completion</vt:lpstr>
      <vt:lpstr>   Communications Logs – Message Information</vt:lpstr>
      <vt:lpstr>   Communications Logs – Message Information cont:</vt:lpstr>
      <vt:lpstr>   Communications Logs – Example</vt:lpstr>
      <vt:lpstr>   Other Report Forms</vt:lpstr>
      <vt:lpst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Mendocino County Amateur Communications Service</dc:title>
  <dc:creator>Michael Carter</dc:creator>
  <cp:lastModifiedBy>Michael Carter</cp:lastModifiedBy>
  <cp:revision>21</cp:revision>
  <dcterms:created xsi:type="dcterms:W3CDTF">2019-09-13T22:06:44Z</dcterms:created>
  <dcterms:modified xsi:type="dcterms:W3CDTF">2020-12-24T18:34:13Z</dcterms:modified>
</cp:coreProperties>
</file>