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3" r:id="rId2"/>
    <p:sldId id="332" r:id="rId3"/>
    <p:sldId id="257" r:id="rId4"/>
    <p:sldId id="258" r:id="rId5"/>
    <p:sldId id="259" r:id="rId6"/>
    <p:sldId id="260" r:id="rId7"/>
    <p:sldId id="311" r:id="rId8"/>
    <p:sldId id="262" r:id="rId9"/>
    <p:sldId id="263" r:id="rId10"/>
    <p:sldId id="264" r:id="rId11"/>
    <p:sldId id="270" r:id="rId12"/>
    <p:sldId id="288" r:id="rId13"/>
    <p:sldId id="289" r:id="rId14"/>
    <p:sldId id="312" r:id="rId15"/>
    <p:sldId id="290" r:id="rId16"/>
    <p:sldId id="271" r:id="rId17"/>
    <p:sldId id="272" r:id="rId18"/>
    <p:sldId id="273" r:id="rId19"/>
    <p:sldId id="274" r:id="rId20"/>
    <p:sldId id="330" r:id="rId21"/>
    <p:sldId id="275" r:id="rId22"/>
    <p:sldId id="283" r:id="rId23"/>
    <p:sldId id="276" r:id="rId24"/>
    <p:sldId id="277" r:id="rId25"/>
    <p:sldId id="279" r:id="rId26"/>
    <p:sldId id="278" r:id="rId27"/>
    <p:sldId id="280" r:id="rId28"/>
    <p:sldId id="281" r:id="rId29"/>
    <p:sldId id="286" r:id="rId30"/>
    <p:sldId id="296" r:id="rId31"/>
    <p:sldId id="297" r:id="rId32"/>
    <p:sldId id="298" r:id="rId33"/>
    <p:sldId id="287"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260897E2-42ED-4E53-8EFF-CCF4A9660985}">
          <p14:sldIdLst/>
        </p14:section>
        <p14:section name="Untitled Section" id="{142DA3D2-2AE2-4B1C-9E84-C7484A7682D7}">
          <p14:sldIdLst>
            <p14:sldId id="333"/>
            <p14:sldId id="332"/>
            <p14:sldId id="257"/>
            <p14:sldId id="258"/>
            <p14:sldId id="259"/>
            <p14:sldId id="260"/>
            <p14:sldId id="311"/>
            <p14:sldId id="262"/>
            <p14:sldId id="263"/>
            <p14:sldId id="264"/>
            <p14:sldId id="270"/>
            <p14:sldId id="288"/>
            <p14:sldId id="289"/>
            <p14:sldId id="312"/>
            <p14:sldId id="290"/>
            <p14:sldId id="271"/>
            <p14:sldId id="272"/>
            <p14:sldId id="273"/>
            <p14:sldId id="274"/>
            <p14:sldId id="330"/>
            <p14:sldId id="275"/>
            <p14:sldId id="283"/>
            <p14:sldId id="276"/>
            <p14:sldId id="277"/>
            <p14:sldId id="279"/>
            <p14:sldId id="278"/>
            <p14:sldId id="280"/>
            <p14:sldId id="281"/>
            <p14:sldId id="286"/>
            <p14:sldId id="296"/>
            <p14:sldId id="297"/>
            <p14:sldId id="298"/>
            <p14:sldId id="28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snapToGrid="0">
      <p:cViewPr varScale="1">
        <p:scale>
          <a:sx n="78" d="100"/>
          <a:sy n="78" d="100"/>
        </p:scale>
        <p:origin x="187"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32A1C-10A4-43BB-A8B3-2BE70AC68D0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097C729-1206-4842-AE90-0F8BD1B8E7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BD9B51B-9CB1-4750-93E6-4D382F2B0E2F}"/>
              </a:ext>
            </a:extLst>
          </p:cNvPr>
          <p:cNvSpPr>
            <a:spLocks noGrp="1"/>
          </p:cNvSpPr>
          <p:nvPr>
            <p:ph type="dt" sz="half" idx="10"/>
          </p:nvPr>
        </p:nvSpPr>
        <p:spPr/>
        <p:txBody>
          <a:bodyPr/>
          <a:lstStyle/>
          <a:p>
            <a:fld id="{E04F94A7-75E1-4D2B-8F49-6152B6447F12}" type="datetimeFigureOut">
              <a:rPr lang="en-US" smtClean="0"/>
              <a:t>2/11/2021</a:t>
            </a:fld>
            <a:endParaRPr lang="en-US"/>
          </a:p>
        </p:txBody>
      </p:sp>
      <p:sp>
        <p:nvSpPr>
          <p:cNvPr id="5" name="Footer Placeholder 4">
            <a:extLst>
              <a:ext uri="{FF2B5EF4-FFF2-40B4-BE49-F238E27FC236}">
                <a16:creationId xmlns:a16="http://schemas.microsoft.com/office/drawing/2014/main" id="{F274BB33-959D-458F-A615-5E0B081A16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5B9DDE-A69D-44F6-BCFF-40325181D239}"/>
              </a:ext>
            </a:extLst>
          </p:cNvPr>
          <p:cNvSpPr>
            <a:spLocks noGrp="1"/>
          </p:cNvSpPr>
          <p:nvPr>
            <p:ph type="sldNum" sz="quarter" idx="12"/>
          </p:nvPr>
        </p:nvSpPr>
        <p:spPr/>
        <p:txBody>
          <a:bodyPr/>
          <a:lstStyle/>
          <a:p>
            <a:fld id="{2B49CA03-97D6-4E49-BA34-29E8899AC8D6}" type="slidenum">
              <a:rPr lang="en-US" smtClean="0"/>
              <a:t>‹#›</a:t>
            </a:fld>
            <a:endParaRPr lang="en-US"/>
          </a:p>
        </p:txBody>
      </p:sp>
    </p:spTree>
    <p:extLst>
      <p:ext uri="{BB962C8B-B14F-4D97-AF65-F5344CB8AC3E}">
        <p14:creationId xmlns:p14="http://schemas.microsoft.com/office/powerpoint/2010/main" val="2752188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A149D-FC1B-4086-B79D-6CB859D6BDA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2CFAF96-33AE-4D39-A0C1-3ABBBF27106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F06E7A-8926-4733-BCF6-EC5D3DB3205B}"/>
              </a:ext>
            </a:extLst>
          </p:cNvPr>
          <p:cNvSpPr>
            <a:spLocks noGrp="1"/>
          </p:cNvSpPr>
          <p:nvPr>
            <p:ph type="dt" sz="half" idx="10"/>
          </p:nvPr>
        </p:nvSpPr>
        <p:spPr/>
        <p:txBody>
          <a:bodyPr/>
          <a:lstStyle/>
          <a:p>
            <a:fld id="{E04F94A7-75E1-4D2B-8F49-6152B6447F12}" type="datetimeFigureOut">
              <a:rPr lang="en-US" smtClean="0"/>
              <a:t>2/11/2021</a:t>
            </a:fld>
            <a:endParaRPr lang="en-US"/>
          </a:p>
        </p:txBody>
      </p:sp>
      <p:sp>
        <p:nvSpPr>
          <p:cNvPr id="5" name="Footer Placeholder 4">
            <a:extLst>
              <a:ext uri="{FF2B5EF4-FFF2-40B4-BE49-F238E27FC236}">
                <a16:creationId xmlns:a16="http://schemas.microsoft.com/office/drawing/2014/main" id="{EA5F813B-335E-4904-80EC-C4FFA29B07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4EC801-6FB9-45D5-A1E4-7BEE2FDB804E}"/>
              </a:ext>
            </a:extLst>
          </p:cNvPr>
          <p:cNvSpPr>
            <a:spLocks noGrp="1"/>
          </p:cNvSpPr>
          <p:nvPr>
            <p:ph type="sldNum" sz="quarter" idx="12"/>
          </p:nvPr>
        </p:nvSpPr>
        <p:spPr/>
        <p:txBody>
          <a:bodyPr/>
          <a:lstStyle/>
          <a:p>
            <a:fld id="{2B49CA03-97D6-4E49-BA34-29E8899AC8D6}" type="slidenum">
              <a:rPr lang="en-US" smtClean="0"/>
              <a:t>‹#›</a:t>
            </a:fld>
            <a:endParaRPr lang="en-US"/>
          </a:p>
        </p:txBody>
      </p:sp>
    </p:spTree>
    <p:extLst>
      <p:ext uri="{BB962C8B-B14F-4D97-AF65-F5344CB8AC3E}">
        <p14:creationId xmlns:p14="http://schemas.microsoft.com/office/powerpoint/2010/main" val="163558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CEDDE7-98D8-492B-9E7D-40DA0FC2CEB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2258CD2-FC51-43C0-BAA0-F18EB5D836D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0C8DA7-D905-4A7E-94C8-59C7E8FDE69D}"/>
              </a:ext>
            </a:extLst>
          </p:cNvPr>
          <p:cNvSpPr>
            <a:spLocks noGrp="1"/>
          </p:cNvSpPr>
          <p:nvPr>
            <p:ph type="dt" sz="half" idx="10"/>
          </p:nvPr>
        </p:nvSpPr>
        <p:spPr/>
        <p:txBody>
          <a:bodyPr/>
          <a:lstStyle/>
          <a:p>
            <a:fld id="{E04F94A7-75E1-4D2B-8F49-6152B6447F12}" type="datetimeFigureOut">
              <a:rPr lang="en-US" smtClean="0"/>
              <a:t>2/11/2021</a:t>
            </a:fld>
            <a:endParaRPr lang="en-US"/>
          </a:p>
        </p:txBody>
      </p:sp>
      <p:sp>
        <p:nvSpPr>
          <p:cNvPr id="5" name="Footer Placeholder 4">
            <a:extLst>
              <a:ext uri="{FF2B5EF4-FFF2-40B4-BE49-F238E27FC236}">
                <a16:creationId xmlns:a16="http://schemas.microsoft.com/office/drawing/2014/main" id="{2D336BB6-3F4C-48C1-BEA6-DADC2EF711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DA97C3-86C2-41F7-B214-51D5737BD855}"/>
              </a:ext>
            </a:extLst>
          </p:cNvPr>
          <p:cNvSpPr>
            <a:spLocks noGrp="1"/>
          </p:cNvSpPr>
          <p:nvPr>
            <p:ph type="sldNum" sz="quarter" idx="12"/>
          </p:nvPr>
        </p:nvSpPr>
        <p:spPr/>
        <p:txBody>
          <a:bodyPr/>
          <a:lstStyle/>
          <a:p>
            <a:fld id="{2B49CA03-97D6-4E49-BA34-29E8899AC8D6}" type="slidenum">
              <a:rPr lang="en-US" smtClean="0"/>
              <a:t>‹#›</a:t>
            </a:fld>
            <a:endParaRPr lang="en-US"/>
          </a:p>
        </p:txBody>
      </p:sp>
    </p:spTree>
    <p:extLst>
      <p:ext uri="{BB962C8B-B14F-4D97-AF65-F5344CB8AC3E}">
        <p14:creationId xmlns:p14="http://schemas.microsoft.com/office/powerpoint/2010/main" val="306469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BDD9D-122C-4E4E-9AA6-1F36AF85D3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D6BD37-53AB-49A5-83BF-9E34331EA8C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0A6113-F8C1-4E78-845E-049553AEA329}"/>
              </a:ext>
            </a:extLst>
          </p:cNvPr>
          <p:cNvSpPr>
            <a:spLocks noGrp="1"/>
          </p:cNvSpPr>
          <p:nvPr>
            <p:ph type="dt" sz="half" idx="10"/>
          </p:nvPr>
        </p:nvSpPr>
        <p:spPr/>
        <p:txBody>
          <a:bodyPr/>
          <a:lstStyle/>
          <a:p>
            <a:fld id="{E04F94A7-75E1-4D2B-8F49-6152B6447F12}" type="datetimeFigureOut">
              <a:rPr lang="en-US" smtClean="0"/>
              <a:t>2/11/2021</a:t>
            </a:fld>
            <a:endParaRPr lang="en-US"/>
          </a:p>
        </p:txBody>
      </p:sp>
      <p:sp>
        <p:nvSpPr>
          <p:cNvPr id="5" name="Footer Placeholder 4">
            <a:extLst>
              <a:ext uri="{FF2B5EF4-FFF2-40B4-BE49-F238E27FC236}">
                <a16:creationId xmlns:a16="http://schemas.microsoft.com/office/drawing/2014/main" id="{57C0687B-C26C-4405-9655-437E72DA6B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BF850F-8546-495C-AB5F-64F1FBC98C57}"/>
              </a:ext>
            </a:extLst>
          </p:cNvPr>
          <p:cNvSpPr>
            <a:spLocks noGrp="1"/>
          </p:cNvSpPr>
          <p:nvPr>
            <p:ph type="sldNum" sz="quarter" idx="12"/>
          </p:nvPr>
        </p:nvSpPr>
        <p:spPr/>
        <p:txBody>
          <a:bodyPr/>
          <a:lstStyle/>
          <a:p>
            <a:fld id="{2B49CA03-97D6-4E49-BA34-29E8899AC8D6}" type="slidenum">
              <a:rPr lang="en-US" smtClean="0"/>
              <a:t>‹#›</a:t>
            </a:fld>
            <a:endParaRPr lang="en-US"/>
          </a:p>
        </p:txBody>
      </p:sp>
    </p:spTree>
    <p:extLst>
      <p:ext uri="{BB962C8B-B14F-4D97-AF65-F5344CB8AC3E}">
        <p14:creationId xmlns:p14="http://schemas.microsoft.com/office/powerpoint/2010/main" val="3864778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B57B5-17AB-454B-829C-899C4F24756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8B2C722-3096-46B6-80D4-FB44DA31CC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0A5C8A7-51B7-4373-914D-91F557B7A73E}"/>
              </a:ext>
            </a:extLst>
          </p:cNvPr>
          <p:cNvSpPr>
            <a:spLocks noGrp="1"/>
          </p:cNvSpPr>
          <p:nvPr>
            <p:ph type="dt" sz="half" idx="10"/>
          </p:nvPr>
        </p:nvSpPr>
        <p:spPr/>
        <p:txBody>
          <a:bodyPr/>
          <a:lstStyle/>
          <a:p>
            <a:fld id="{E04F94A7-75E1-4D2B-8F49-6152B6447F12}" type="datetimeFigureOut">
              <a:rPr lang="en-US" smtClean="0"/>
              <a:t>2/11/2021</a:t>
            </a:fld>
            <a:endParaRPr lang="en-US"/>
          </a:p>
        </p:txBody>
      </p:sp>
      <p:sp>
        <p:nvSpPr>
          <p:cNvPr id="5" name="Footer Placeholder 4">
            <a:extLst>
              <a:ext uri="{FF2B5EF4-FFF2-40B4-BE49-F238E27FC236}">
                <a16:creationId xmlns:a16="http://schemas.microsoft.com/office/drawing/2014/main" id="{3D13A94B-10C2-4F69-B487-B10BEA6710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93E037-0DF8-4E1F-846B-AB2C88570040}"/>
              </a:ext>
            </a:extLst>
          </p:cNvPr>
          <p:cNvSpPr>
            <a:spLocks noGrp="1"/>
          </p:cNvSpPr>
          <p:nvPr>
            <p:ph type="sldNum" sz="quarter" idx="12"/>
          </p:nvPr>
        </p:nvSpPr>
        <p:spPr/>
        <p:txBody>
          <a:bodyPr/>
          <a:lstStyle/>
          <a:p>
            <a:fld id="{2B49CA03-97D6-4E49-BA34-29E8899AC8D6}" type="slidenum">
              <a:rPr lang="en-US" smtClean="0"/>
              <a:t>‹#›</a:t>
            </a:fld>
            <a:endParaRPr lang="en-US"/>
          </a:p>
        </p:txBody>
      </p:sp>
    </p:spTree>
    <p:extLst>
      <p:ext uri="{BB962C8B-B14F-4D97-AF65-F5344CB8AC3E}">
        <p14:creationId xmlns:p14="http://schemas.microsoft.com/office/powerpoint/2010/main" val="1203682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2AAE9-6FD1-4469-A195-49C5585688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4E6B968-0D86-448F-9339-CC447D2F8F8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5D2E5D7-78F6-4964-8DD6-2827CC18BD2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48D055-140F-46AB-9CB1-CDE70FFD8814}"/>
              </a:ext>
            </a:extLst>
          </p:cNvPr>
          <p:cNvSpPr>
            <a:spLocks noGrp="1"/>
          </p:cNvSpPr>
          <p:nvPr>
            <p:ph type="dt" sz="half" idx="10"/>
          </p:nvPr>
        </p:nvSpPr>
        <p:spPr/>
        <p:txBody>
          <a:bodyPr/>
          <a:lstStyle/>
          <a:p>
            <a:fld id="{E04F94A7-75E1-4D2B-8F49-6152B6447F12}" type="datetimeFigureOut">
              <a:rPr lang="en-US" smtClean="0"/>
              <a:t>2/11/2021</a:t>
            </a:fld>
            <a:endParaRPr lang="en-US"/>
          </a:p>
        </p:txBody>
      </p:sp>
      <p:sp>
        <p:nvSpPr>
          <p:cNvPr id="6" name="Footer Placeholder 5">
            <a:extLst>
              <a:ext uri="{FF2B5EF4-FFF2-40B4-BE49-F238E27FC236}">
                <a16:creationId xmlns:a16="http://schemas.microsoft.com/office/drawing/2014/main" id="{00817ECB-B123-4D68-8D1B-FAEFB6F8C4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1C42E4-DBA8-4379-BBE9-5E18F8A16E9A}"/>
              </a:ext>
            </a:extLst>
          </p:cNvPr>
          <p:cNvSpPr>
            <a:spLocks noGrp="1"/>
          </p:cNvSpPr>
          <p:nvPr>
            <p:ph type="sldNum" sz="quarter" idx="12"/>
          </p:nvPr>
        </p:nvSpPr>
        <p:spPr/>
        <p:txBody>
          <a:bodyPr/>
          <a:lstStyle/>
          <a:p>
            <a:fld id="{2B49CA03-97D6-4E49-BA34-29E8899AC8D6}" type="slidenum">
              <a:rPr lang="en-US" smtClean="0"/>
              <a:t>‹#›</a:t>
            </a:fld>
            <a:endParaRPr lang="en-US"/>
          </a:p>
        </p:txBody>
      </p:sp>
    </p:spTree>
    <p:extLst>
      <p:ext uri="{BB962C8B-B14F-4D97-AF65-F5344CB8AC3E}">
        <p14:creationId xmlns:p14="http://schemas.microsoft.com/office/powerpoint/2010/main" val="925557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F5AA8-792E-4AA5-A01C-A87B525AE44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391D65E-81E8-4913-A851-6BB446D4FB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8E7CDEF-5EB9-4681-A129-58D85E232F9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F471B87-19DD-4F96-9BD1-6F385B8CDB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B6659FB-DC7E-49FF-B944-D52E99B3789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13C7559-D837-4C1E-976D-8A3D689BA1A0}"/>
              </a:ext>
            </a:extLst>
          </p:cNvPr>
          <p:cNvSpPr>
            <a:spLocks noGrp="1"/>
          </p:cNvSpPr>
          <p:nvPr>
            <p:ph type="dt" sz="half" idx="10"/>
          </p:nvPr>
        </p:nvSpPr>
        <p:spPr/>
        <p:txBody>
          <a:bodyPr/>
          <a:lstStyle/>
          <a:p>
            <a:fld id="{E04F94A7-75E1-4D2B-8F49-6152B6447F12}" type="datetimeFigureOut">
              <a:rPr lang="en-US" smtClean="0"/>
              <a:t>2/11/2021</a:t>
            </a:fld>
            <a:endParaRPr lang="en-US"/>
          </a:p>
        </p:txBody>
      </p:sp>
      <p:sp>
        <p:nvSpPr>
          <p:cNvPr id="8" name="Footer Placeholder 7">
            <a:extLst>
              <a:ext uri="{FF2B5EF4-FFF2-40B4-BE49-F238E27FC236}">
                <a16:creationId xmlns:a16="http://schemas.microsoft.com/office/drawing/2014/main" id="{16D4B6FF-2F05-4348-963D-363C145935C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27ECA0B-34F7-423D-BD56-4F2978843BD3}"/>
              </a:ext>
            </a:extLst>
          </p:cNvPr>
          <p:cNvSpPr>
            <a:spLocks noGrp="1"/>
          </p:cNvSpPr>
          <p:nvPr>
            <p:ph type="sldNum" sz="quarter" idx="12"/>
          </p:nvPr>
        </p:nvSpPr>
        <p:spPr/>
        <p:txBody>
          <a:bodyPr/>
          <a:lstStyle/>
          <a:p>
            <a:fld id="{2B49CA03-97D6-4E49-BA34-29E8899AC8D6}" type="slidenum">
              <a:rPr lang="en-US" smtClean="0"/>
              <a:t>‹#›</a:t>
            </a:fld>
            <a:endParaRPr lang="en-US"/>
          </a:p>
        </p:txBody>
      </p:sp>
    </p:spTree>
    <p:extLst>
      <p:ext uri="{BB962C8B-B14F-4D97-AF65-F5344CB8AC3E}">
        <p14:creationId xmlns:p14="http://schemas.microsoft.com/office/powerpoint/2010/main" val="3650654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F50B5-9F39-4723-9E69-35CB76F50FF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92D64D-0363-409C-AC02-8A73937EBCF3}"/>
              </a:ext>
            </a:extLst>
          </p:cNvPr>
          <p:cNvSpPr>
            <a:spLocks noGrp="1"/>
          </p:cNvSpPr>
          <p:nvPr>
            <p:ph type="dt" sz="half" idx="10"/>
          </p:nvPr>
        </p:nvSpPr>
        <p:spPr/>
        <p:txBody>
          <a:bodyPr/>
          <a:lstStyle/>
          <a:p>
            <a:fld id="{E04F94A7-75E1-4D2B-8F49-6152B6447F12}" type="datetimeFigureOut">
              <a:rPr lang="en-US" smtClean="0"/>
              <a:t>2/11/2021</a:t>
            </a:fld>
            <a:endParaRPr lang="en-US"/>
          </a:p>
        </p:txBody>
      </p:sp>
      <p:sp>
        <p:nvSpPr>
          <p:cNvPr id="4" name="Footer Placeholder 3">
            <a:extLst>
              <a:ext uri="{FF2B5EF4-FFF2-40B4-BE49-F238E27FC236}">
                <a16:creationId xmlns:a16="http://schemas.microsoft.com/office/drawing/2014/main" id="{6C5E332D-2053-4C53-BD58-87427E6D55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3C7062E-B40A-4BF3-B0EE-1896A78AB0D7}"/>
              </a:ext>
            </a:extLst>
          </p:cNvPr>
          <p:cNvSpPr>
            <a:spLocks noGrp="1"/>
          </p:cNvSpPr>
          <p:nvPr>
            <p:ph type="sldNum" sz="quarter" idx="12"/>
          </p:nvPr>
        </p:nvSpPr>
        <p:spPr/>
        <p:txBody>
          <a:bodyPr/>
          <a:lstStyle/>
          <a:p>
            <a:fld id="{2B49CA03-97D6-4E49-BA34-29E8899AC8D6}" type="slidenum">
              <a:rPr lang="en-US" smtClean="0"/>
              <a:t>‹#›</a:t>
            </a:fld>
            <a:endParaRPr lang="en-US"/>
          </a:p>
        </p:txBody>
      </p:sp>
    </p:spTree>
    <p:extLst>
      <p:ext uri="{BB962C8B-B14F-4D97-AF65-F5344CB8AC3E}">
        <p14:creationId xmlns:p14="http://schemas.microsoft.com/office/powerpoint/2010/main" val="1238235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43AE54-77E3-4C20-A6F0-55C907ECAD33}"/>
              </a:ext>
            </a:extLst>
          </p:cNvPr>
          <p:cNvSpPr>
            <a:spLocks noGrp="1"/>
          </p:cNvSpPr>
          <p:nvPr>
            <p:ph type="dt" sz="half" idx="10"/>
          </p:nvPr>
        </p:nvSpPr>
        <p:spPr/>
        <p:txBody>
          <a:bodyPr/>
          <a:lstStyle/>
          <a:p>
            <a:fld id="{E04F94A7-75E1-4D2B-8F49-6152B6447F12}" type="datetimeFigureOut">
              <a:rPr lang="en-US" smtClean="0"/>
              <a:t>2/11/2021</a:t>
            </a:fld>
            <a:endParaRPr lang="en-US"/>
          </a:p>
        </p:txBody>
      </p:sp>
      <p:sp>
        <p:nvSpPr>
          <p:cNvPr id="3" name="Footer Placeholder 2">
            <a:extLst>
              <a:ext uri="{FF2B5EF4-FFF2-40B4-BE49-F238E27FC236}">
                <a16:creationId xmlns:a16="http://schemas.microsoft.com/office/drawing/2014/main" id="{FDA35651-7346-48D5-8FE0-3F498655BBB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E568311-DFF0-405B-8A65-4BEB035D14FE}"/>
              </a:ext>
            </a:extLst>
          </p:cNvPr>
          <p:cNvSpPr>
            <a:spLocks noGrp="1"/>
          </p:cNvSpPr>
          <p:nvPr>
            <p:ph type="sldNum" sz="quarter" idx="12"/>
          </p:nvPr>
        </p:nvSpPr>
        <p:spPr/>
        <p:txBody>
          <a:bodyPr/>
          <a:lstStyle/>
          <a:p>
            <a:fld id="{2B49CA03-97D6-4E49-BA34-29E8899AC8D6}" type="slidenum">
              <a:rPr lang="en-US" smtClean="0"/>
              <a:t>‹#›</a:t>
            </a:fld>
            <a:endParaRPr lang="en-US"/>
          </a:p>
        </p:txBody>
      </p:sp>
    </p:spTree>
    <p:extLst>
      <p:ext uri="{BB962C8B-B14F-4D97-AF65-F5344CB8AC3E}">
        <p14:creationId xmlns:p14="http://schemas.microsoft.com/office/powerpoint/2010/main" val="2910870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503B7-7BB0-47E5-968C-1A48703527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5D0306F-CE2A-45C1-B75E-A2E00028A2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5408933-29E6-4F5E-A475-6539B9B154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D139DAE-7A86-46A3-85CA-C094ED1AFD91}"/>
              </a:ext>
            </a:extLst>
          </p:cNvPr>
          <p:cNvSpPr>
            <a:spLocks noGrp="1"/>
          </p:cNvSpPr>
          <p:nvPr>
            <p:ph type="dt" sz="half" idx="10"/>
          </p:nvPr>
        </p:nvSpPr>
        <p:spPr/>
        <p:txBody>
          <a:bodyPr/>
          <a:lstStyle/>
          <a:p>
            <a:fld id="{E04F94A7-75E1-4D2B-8F49-6152B6447F12}" type="datetimeFigureOut">
              <a:rPr lang="en-US" smtClean="0"/>
              <a:t>2/11/2021</a:t>
            </a:fld>
            <a:endParaRPr lang="en-US"/>
          </a:p>
        </p:txBody>
      </p:sp>
      <p:sp>
        <p:nvSpPr>
          <p:cNvPr id="6" name="Footer Placeholder 5">
            <a:extLst>
              <a:ext uri="{FF2B5EF4-FFF2-40B4-BE49-F238E27FC236}">
                <a16:creationId xmlns:a16="http://schemas.microsoft.com/office/drawing/2014/main" id="{9100EF98-2323-462E-9747-B67984C97B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B747CC-AE58-4358-885D-3C38F999E6BC}"/>
              </a:ext>
            </a:extLst>
          </p:cNvPr>
          <p:cNvSpPr>
            <a:spLocks noGrp="1"/>
          </p:cNvSpPr>
          <p:nvPr>
            <p:ph type="sldNum" sz="quarter" idx="12"/>
          </p:nvPr>
        </p:nvSpPr>
        <p:spPr/>
        <p:txBody>
          <a:bodyPr/>
          <a:lstStyle/>
          <a:p>
            <a:fld id="{2B49CA03-97D6-4E49-BA34-29E8899AC8D6}" type="slidenum">
              <a:rPr lang="en-US" smtClean="0"/>
              <a:t>‹#›</a:t>
            </a:fld>
            <a:endParaRPr lang="en-US"/>
          </a:p>
        </p:txBody>
      </p:sp>
    </p:spTree>
    <p:extLst>
      <p:ext uri="{BB962C8B-B14F-4D97-AF65-F5344CB8AC3E}">
        <p14:creationId xmlns:p14="http://schemas.microsoft.com/office/powerpoint/2010/main" val="298376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70412-86AC-43F0-BCE8-A9A5D3E46F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26DAD5B-A08E-4F64-941A-AD3FFA3652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17B60B-D03E-4089-80C0-E3BE5BF78A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A4057D5-F075-4A67-8DDB-DF4CC651F96F}"/>
              </a:ext>
            </a:extLst>
          </p:cNvPr>
          <p:cNvSpPr>
            <a:spLocks noGrp="1"/>
          </p:cNvSpPr>
          <p:nvPr>
            <p:ph type="dt" sz="half" idx="10"/>
          </p:nvPr>
        </p:nvSpPr>
        <p:spPr/>
        <p:txBody>
          <a:bodyPr/>
          <a:lstStyle/>
          <a:p>
            <a:fld id="{E04F94A7-75E1-4D2B-8F49-6152B6447F12}" type="datetimeFigureOut">
              <a:rPr lang="en-US" smtClean="0"/>
              <a:t>2/11/2021</a:t>
            </a:fld>
            <a:endParaRPr lang="en-US"/>
          </a:p>
        </p:txBody>
      </p:sp>
      <p:sp>
        <p:nvSpPr>
          <p:cNvPr id="6" name="Footer Placeholder 5">
            <a:extLst>
              <a:ext uri="{FF2B5EF4-FFF2-40B4-BE49-F238E27FC236}">
                <a16:creationId xmlns:a16="http://schemas.microsoft.com/office/drawing/2014/main" id="{63DA7DD1-7B65-4889-8CA2-1AA330CBB3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498F5E-889B-45C3-BC98-E30544AACF73}"/>
              </a:ext>
            </a:extLst>
          </p:cNvPr>
          <p:cNvSpPr>
            <a:spLocks noGrp="1"/>
          </p:cNvSpPr>
          <p:nvPr>
            <p:ph type="sldNum" sz="quarter" idx="12"/>
          </p:nvPr>
        </p:nvSpPr>
        <p:spPr/>
        <p:txBody>
          <a:bodyPr/>
          <a:lstStyle/>
          <a:p>
            <a:fld id="{2B49CA03-97D6-4E49-BA34-29E8899AC8D6}" type="slidenum">
              <a:rPr lang="en-US" smtClean="0"/>
              <a:t>‹#›</a:t>
            </a:fld>
            <a:endParaRPr lang="en-US"/>
          </a:p>
        </p:txBody>
      </p:sp>
    </p:spTree>
    <p:extLst>
      <p:ext uri="{BB962C8B-B14F-4D97-AF65-F5344CB8AC3E}">
        <p14:creationId xmlns:p14="http://schemas.microsoft.com/office/powerpoint/2010/main" val="4260383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3A7297E-272C-47D3-9B28-C440184C65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D52779E-F3C1-4890-B387-6A5B98006E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4498C8-26A1-41D0-B517-F06B033A05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4F94A7-75E1-4D2B-8F49-6152B6447F12}" type="datetimeFigureOut">
              <a:rPr lang="en-US" smtClean="0"/>
              <a:t>2/11/2021</a:t>
            </a:fld>
            <a:endParaRPr lang="en-US"/>
          </a:p>
        </p:txBody>
      </p:sp>
      <p:sp>
        <p:nvSpPr>
          <p:cNvPr id="5" name="Footer Placeholder 4">
            <a:extLst>
              <a:ext uri="{FF2B5EF4-FFF2-40B4-BE49-F238E27FC236}">
                <a16:creationId xmlns:a16="http://schemas.microsoft.com/office/drawing/2014/main" id="{E9F8EBFF-53C8-4CC8-B74B-15DACAAD21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55AE411-D1B7-4842-A8E3-D7D4D35DAC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49CA03-97D6-4E49-BA34-29E8899AC8D6}" type="slidenum">
              <a:rPr lang="en-US" smtClean="0"/>
              <a:t>‹#›</a:t>
            </a:fld>
            <a:endParaRPr lang="en-US"/>
          </a:p>
        </p:txBody>
      </p:sp>
    </p:spTree>
    <p:extLst>
      <p:ext uri="{BB962C8B-B14F-4D97-AF65-F5344CB8AC3E}">
        <p14:creationId xmlns:p14="http://schemas.microsoft.com/office/powerpoint/2010/main" val="32110125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a:extLst>
              <a:ext uri="{FF2B5EF4-FFF2-40B4-BE49-F238E27FC236}">
                <a16:creationId xmlns:a16="http://schemas.microsoft.com/office/drawing/2014/main" id="{A329002D-552F-4EED-BBD5-166C542BC104}"/>
              </a:ext>
            </a:extLst>
          </p:cNvPr>
          <p:cNvSpPr txBox="1">
            <a:spLocks/>
          </p:cNvSpPr>
          <p:nvPr/>
        </p:nvSpPr>
        <p:spPr>
          <a:xfrm>
            <a:off x="0" y="0"/>
            <a:ext cx="12192000" cy="1027113"/>
          </a:xfrm>
          <a:prstGeom prst="rect">
            <a:avLst/>
          </a:prstGeom>
          <a:gradFill flip="none" rotWithShape="1">
            <a:gsLst>
              <a:gs pos="0">
                <a:srgbClr val="44546A">
                  <a:lumMod val="60000"/>
                  <a:lumOff val="40000"/>
                  <a:shade val="30000"/>
                  <a:satMod val="115000"/>
                </a:srgbClr>
              </a:gs>
              <a:gs pos="50000">
                <a:srgbClr val="44546A">
                  <a:lumMod val="60000"/>
                  <a:lumOff val="40000"/>
                  <a:shade val="67500"/>
                  <a:satMod val="115000"/>
                </a:srgbClr>
              </a:gs>
              <a:gs pos="100000">
                <a:srgbClr val="44546A">
                  <a:lumMod val="60000"/>
                  <a:lumOff val="40000"/>
                  <a:shade val="100000"/>
                  <a:satMod val="115000"/>
                </a:srgbClr>
              </a:gs>
            </a:gsLst>
            <a:lin ang="0" scaled="1"/>
            <a:tileRect/>
          </a:gra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3600" b="1" i="0" u="none" strike="noStrike" kern="1200" cap="none" spc="0" normalizeH="0" baseline="0" noProof="0" dirty="0">
                <a:ln>
                  <a:noFill/>
                </a:ln>
                <a:solidFill>
                  <a:sysClr val="window" lastClr="FFFFFF"/>
                </a:solidFill>
                <a:effectLst/>
                <a:uLnTx/>
                <a:uFillTx/>
                <a:latin typeface="Arial" panose="020B0604020202020204" pitchFamily="34" charset="0"/>
                <a:ea typeface="+mj-ea"/>
                <a:cs typeface="Arial" panose="020B0604020202020204" pitchFamily="34" charset="0"/>
              </a:rPr>
              <a:t>   Amateur Radio Presentations</a:t>
            </a:r>
          </a:p>
        </p:txBody>
      </p:sp>
      <p:sp>
        <p:nvSpPr>
          <p:cNvPr id="9" name="Rectangle 8">
            <a:extLst>
              <a:ext uri="{FF2B5EF4-FFF2-40B4-BE49-F238E27FC236}">
                <a16:creationId xmlns:a16="http://schemas.microsoft.com/office/drawing/2014/main" id="{E35A1E64-21B8-4AB2-A455-DEC33DBF4F4D}"/>
              </a:ext>
            </a:extLst>
          </p:cNvPr>
          <p:cNvSpPr/>
          <p:nvPr/>
        </p:nvSpPr>
        <p:spPr>
          <a:xfrm>
            <a:off x="389976" y="1027113"/>
            <a:ext cx="11412049" cy="3939025"/>
          </a:xfrm>
          <a:prstGeom prst="rect">
            <a:avLst/>
          </a:prstGeom>
        </p:spPr>
        <p:txBody>
          <a:bodyPr wrap="square" tIns="91440" anchor="t" anchorCtr="0">
            <a:noAutofit/>
          </a:bodyPr>
          <a:lstStyle/>
          <a:p>
            <a:pPr defTabSz="914400">
              <a:lnSpc>
                <a:spcPct val="150000"/>
              </a:lnSpc>
            </a:pPr>
            <a:endParaRPr lang="en-US" dirty="0">
              <a:solidFill>
                <a:prstClr val="black"/>
              </a:solidFill>
              <a:latin typeface="Arial" panose="020B0604020202020204" pitchFamily="34" charset="0"/>
              <a:ea typeface="Calibri" panose="020F0502020204030204" pitchFamily="34" charset="0"/>
            </a:endParaRPr>
          </a:p>
        </p:txBody>
      </p:sp>
      <p:sp>
        <p:nvSpPr>
          <p:cNvPr id="10" name="Rectangle 9">
            <a:extLst>
              <a:ext uri="{FF2B5EF4-FFF2-40B4-BE49-F238E27FC236}">
                <a16:creationId xmlns:a16="http://schemas.microsoft.com/office/drawing/2014/main" id="{34CCDE6E-AEBC-4AD6-9DFE-AA742525736C}"/>
              </a:ext>
            </a:extLst>
          </p:cNvPr>
          <p:cNvSpPr/>
          <p:nvPr/>
        </p:nvSpPr>
        <p:spPr>
          <a:xfrm>
            <a:off x="178904" y="1264356"/>
            <a:ext cx="11837505" cy="4470921"/>
          </a:xfrm>
          <a:prstGeom prst="rect">
            <a:avLst/>
          </a:prstGeom>
        </p:spPr>
        <p:txBody>
          <a:bodyPr wrap="square">
            <a:noAutofit/>
          </a:bodyPr>
          <a:lstStyle/>
          <a:p>
            <a:pPr algn="ctr" defTabSz="914400"/>
            <a:endParaRPr lang="en-US" sz="2800" b="1" dirty="0">
              <a:solidFill>
                <a:prstClr val="black"/>
              </a:solidFill>
              <a:latin typeface="Arial" panose="020B0604020202020204" pitchFamily="34" charset="0"/>
              <a:cs typeface="Arial" panose="020B0604020202020204" pitchFamily="34" charset="0"/>
            </a:endParaRPr>
          </a:p>
        </p:txBody>
      </p:sp>
      <p:sp>
        <p:nvSpPr>
          <p:cNvPr id="14" name="Rectangle 13"/>
          <p:cNvSpPr/>
          <p:nvPr/>
        </p:nvSpPr>
        <p:spPr>
          <a:xfrm>
            <a:off x="435132" y="1027114"/>
            <a:ext cx="11321736" cy="5535080"/>
          </a:xfrm>
          <a:prstGeom prst="rect">
            <a:avLst/>
          </a:prstGeom>
        </p:spPr>
        <p:txBody>
          <a:bodyPr wrap="square" lIns="0" rIns="0">
            <a:noAutofit/>
          </a:bodyPr>
          <a:lstStyle/>
          <a:p>
            <a:pPr algn="ctr" defTabSz="914400"/>
            <a:r>
              <a:rPr lang="en-US" sz="2400" b="1" dirty="0">
                <a:solidFill>
                  <a:prstClr val="black"/>
                </a:solidFill>
                <a:latin typeface="Arial" panose="020B0604020202020204" pitchFamily="34" charset="0"/>
                <a:cs typeface="Arial" panose="020B0604020202020204" pitchFamily="34" charset="0"/>
              </a:rPr>
              <a:t>These presentations are sponsored by:</a:t>
            </a:r>
          </a:p>
          <a:p>
            <a:pPr algn="ctr" defTabSz="914400"/>
            <a:endParaRPr lang="en-US" b="1"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algn="ctr" defTabSz="914400"/>
            <a:r>
              <a:rPr lang="en-US" sz="2800" b="1" dirty="0">
                <a:solidFill>
                  <a:prstClr val="black"/>
                </a:solidFill>
                <a:latin typeface="Arial" panose="020B0604020202020204" pitchFamily="34" charset="0"/>
                <a:ea typeface="Calibri" panose="020F0502020204030204" pitchFamily="34" charset="0"/>
                <a:cs typeface="Arial" panose="020B0604020202020204" pitchFamily="34" charset="0"/>
              </a:rPr>
              <a:t>Mendocino Auxiliary Communications Service</a:t>
            </a:r>
          </a:p>
          <a:p>
            <a:pPr algn="ctr" defTabSz="914400"/>
            <a:r>
              <a:rPr lang="en-US" sz="2800" b="1" dirty="0">
                <a:solidFill>
                  <a:prstClr val="black"/>
                </a:solidFill>
                <a:latin typeface="Arial" panose="020B0604020202020204" pitchFamily="34" charset="0"/>
                <a:ea typeface="Calibri" panose="020F0502020204030204" pitchFamily="34" charset="0"/>
                <a:cs typeface="Arial" panose="020B0604020202020204" pitchFamily="34" charset="0"/>
              </a:rPr>
              <a:t>Office of Emergency Services </a:t>
            </a:r>
          </a:p>
          <a:p>
            <a:pPr algn="ctr" defTabSz="914400"/>
            <a:r>
              <a:rPr lang="en-US" sz="2800" b="1" dirty="0">
                <a:solidFill>
                  <a:prstClr val="black"/>
                </a:solidFill>
                <a:latin typeface="Arial" panose="020B0604020202020204" pitchFamily="34" charset="0"/>
                <a:ea typeface="Calibri" panose="020F0502020204030204" pitchFamily="34" charset="0"/>
                <a:cs typeface="Arial" panose="020B0604020202020204" pitchFamily="34" charset="0"/>
              </a:rPr>
              <a:t>(MACS)</a:t>
            </a:r>
          </a:p>
          <a:p>
            <a:pPr algn="ctr" defTabSz="914400"/>
            <a:endParaRPr lang="en-US" b="1"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algn="ctr" defTabSz="914400"/>
            <a:r>
              <a:rPr lang="en-US" sz="2800" b="1" dirty="0">
                <a:solidFill>
                  <a:prstClr val="black"/>
                </a:solidFill>
                <a:latin typeface="Arial" panose="020B0604020202020204" pitchFamily="34" charset="0"/>
                <a:ea typeface="Calibri" panose="020F0502020204030204" pitchFamily="34" charset="0"/>
                <a:cs typeface="Arial" panose="020B0604020202020204" pitchFamily="34" charset="0"/>
              </a:rPr>
              <a:t>Mendocino County Amateur Radio Communications Service</a:t>
            </a:r>
          </a:p>
          <a:p>
            <a:pPr algn="ctr" defTabSz="914400"/>
            <a:r>
              <a:rPr lang="en-US" sz="2800" b="1" dirty="0">
                <a:solidFill>
                  <a:prstClr val="black"/>
                </a:solidFill>
                <a:latin typeface="Arial" panose="020B0604020202020204" pitchFamily="34" charset="0"/>
                <a:ea typeface="Calibri" panose="020F0502020204030204" pitchFamily="34" charset="0"/>
                <a:cs typeface="Arial" panose="020B0604020202020204" pitchFamily="34" charset="0"/>
              </a:rPr>
              <a:t>(McARCS)</a:t>
            </a:r>
          </a:p>
          <a:p>
            <a:pPr algn="ctr" defTabSz="914400"/>
            <a:endParaRPr lang="en-US" b="1"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algn="ctr" defTabSz="914400"/>
            <a:r>
              <a:rPr lang="en-US" sz="2800" b="1" dirty="0">
                <a:solidFill>
                  <a:prstClr val="black"/>
                </a:solidFill>
                <a:latin typeface="Arial" panose="020B0604020202020204" pitchFamily="34" charset="0"/>
                <a:ea typeface="Calibri" panose="020F0502020204030204" pitchFamily="34" charset="0"/>
                <a:cs typeface="Arial" panose="020B0604020202020204" pitchFamily="34" charset="0"/>
              </a:rPr>
              <a:t>Willits Amateur Radio Society </a:t>
            </a:r>
          </a:p>
          <a:p>
            <a:pPr algn="ctr" defTabSz="914400"/>
            <a:r>
              <a:rPr lang="en-US" sz="2800" b="1" dirty="0">
                <a:solidFill>
                  <a:prstClr val="black"/>
                </a:solidFill>
                <a:latin typeface="Arial" panose="020B0604020202020204" pitchFamily="34" charset="0"/>
                <a:ea typeface="Calibri" panose="020F0502020204030204" pitchFamily="34" charset="0"/>
                <a:cs typeface="Arial" panose="020B0604020202020204" pitchFamily="34" charset="0"/>
              </a:rPr>
              <a:t>(WARS)</a:t>
            </a:r>
          </a:p>
          <a:p>
            <a:pPr algn="ctr" defTabSz="914400"/>
            <a:endParaRPr lang="en-US" sz="2800" b="1" dirty="0">
              <a:solidFill>
                <a:prstClr val="black"/>
              </a:solidFill>
              <a:latin typeface="Arial" panose="020B0604020202020204" pitchFamily="34" charset="0"/>
              <a:ea typeface="Calibri" panose="020F050202020403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939D9B4F-83B7-4CE8-A390-8C84FA9F17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01809" y="5735277"/>
            <a:ext cx="2255059" cy="897156"/>
          </a:xfrm>
          <a:prstGeom prst="rect">
            <a:avLst/>
          </a:prstGeom>
        </p:spPr>
      </p:pic>
      <p:pic>
        <p:nvPicPr>
          <p:cNvPr id="3" name="Picture 2">
            <a:extLst>
              <a:ext uri="{FF2B5EF4-FFF2-40B4-BE49-F238E27FC236}">
                <a16:creationId xmlns:a16="http://schemas.microsoft.com/office/drawing/2014/main" id="{344DA907-2701-48F6-8DD5-659137DCC12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81049" y="5575572"/>
            <a:ext cx="1056861" cy="1056861"/>
          </a:xfrm>
          <a:prstGeom prst="rect">
            <a:avLst/>
          </a:prstGeom>
        </p:spPr>
      </p:pic>
      <p:pic>
        <p:nvPicPr>
          <p:cNvPr id="4" name="Picture 3">
            <a:extLst>
              <a:ext uri="{FF2B5EF4-FFF2-40B4-BE49-F238E27FC236}">
                <a16:creationId xmlns:a16="http://schemas.microsoft.com/office/drawing/2014/main" id="{7DC6FD44-F9EE-46E0-9FC4-91C23A626C1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85352" y="5597736"/>
            <a:ext cx="1421296" cy="1034697"/>
          </a:xfrm>
          <a:prstGeom prst="rect">
            <a:avLst/>
          </a:prstGeom>
        </p:spPr>
      </p:pic>
    </p:spTree>
    <p:extLst>
      <p:ext uri="{BB962C8B-B14F-4D97-AF65-F5344CB8AC3E}">
        <p14:creationId xmlns:p14="http://schemas.microsoft.com/office/powerpoint/2010/main" val="39370762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9002D-552F-4EED-BBD5-166C542BC104}"/>
              </a:ext>
            </a:extLst>
          </p:cNvPr>
          <p:cNvSpPr>
            <a:spLocks noGrp="1"/>
          </p:cNvSpPr>
          <p:nvPr>
            <p:ph type="title" idx="4294967295"/>
          </p:nvPr>
        </p:nvSpPr>
        <p:spPr>
          <a:xfrm>
            <a:off x="0" y="0"/>
            <a:ext cx="12192000" cy="1027113"/>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p:spPr>
        <p:txBody>
          <a:bodyPr>
            <a:normAutofit/>
          </a:bodyPr>
          <a:lstStyle/>
          <a:p>
            <a:r>
              <a:rPr lang="en-US" sz="3600" dirty="0">
                <a:latin typeface="Arial" panose="020B0604020202020204" pitchFamily="34" charset="0"/>
                <a:cs typeface="Arial" panose="020B0604020202020204" pitchFamily="34" charset="0"/>
              </a:rPr>
              <a:t>   </a:t>
            </a:r>
            <a:r>
              <a:rPr lang="en-US" sz="3600" b="1" dirty="0">
                <a:solidFill>
                  <a:schemeClr val="bg1"/>
                </a:solidFill>
                <a:latin typeface="Arial" panose="020B0604020202020204" pitchFamily="34" charset="0"/>
                <a:cs typeface="Arial" panose="020B0604020202020204" pitchFamily="34" charset="0"/>
              </a:rPr>
              <a:t>Emergency Communications Procedures </a:t>
            </a:r>
            <a:r>
              <a:rPr lang="en-US" sz="3600" b="1" dirty="0" err="1">
                <a:solidFill>
                  <a:schemeClr val="bg1"/>
                </a:solidFill>
                <a:latin typeface="Arial" panose="020B0604020202020204" pitchFamily="34" charset="0"/>
                <a:cs typeface="Arial" panose="020B0604020202020204" pitchFamily="34" charset="0"/>
              </a:rPr>
              <a:t>cont</a:t>
            </a:r>
            <a:r>
              <a:rPr lang="en-US" sz="3600" b="1" dirty="0">
                <a:solidFill>
                  <a:schemeClr val="bg1"/>
                </a:solidFill>
                <a:latin typeface="Arial" panose="020B0604020202020204" pitchFamily="34" charset="0"/>
                <a:cs typeface="Arial" panose="020B0604020202020204" pitchFamily="34" charset="0"/>
              </a:rPr>
              <a:t>:</a:t>
            </a:r>
            <a:endParaRPr lang="en-US" sz="4000" b="1" dirty="0">
              <a:solidFill>
                <a:schemeClr val="bg1"/>
              </a:solidFill>
              <a:latin typeface="Arial" panose="020B0604020202020204" pitchFamily="34" charset="0"/>
              <a:cs typeface="Arial" panose="020B0604020202020204" pitchFamily="34" charset="0"/>
            </a:endParaRPr>
          </a:p>
        </p:txBody>
      </p:sp>
      <p:pic>
        <p:nvPicPr>
          <p:cNvPr id="17" name="Picture 16">
            <a:extLst>
              <a:ext uri="{FF2B5EF4-FFF2-40B4-BE49-F238E27FC236}">
                <a16:creationId xmlns:a16="http://schemas.microsoft.com/office/drawing/2014/main" id="{0B7AA28C-B505-4292-9B81-AB9946145C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0164" y="5735277"/>
            <a:ext cx="1016705" cy="893064"/>
          </a:xfrm>
          <a:prstGeom prst="rect">
            <a:avLst/>
          </a:prstGeom>
        </p:spPr>
      </p:pic>
      <p:sp>
        <p:nvSpPr>
          <p:cNvPr id="18" name="Rectangle 17">
            <a:extLst>
              <a:ext uri="{FF2B5EF4-FFF2-40B4-BE49-F238E27FC236}">
                <a16:creationId xmlns:a16="http://schemas.microsoft.com/office/drawing/2014/main" id="{E35A1E64-21B8-4AB2-A455-DEC33DBF4F4D}"/>
              </a:ext>
            </a:extLst>
          </p:cNvPr>
          <p:cNvSpPr/>
          <p:nvPr/>
        </p:nvSpPr>
        <p:spPr>
          <a:xfrm>
            <a:off x="389976" y="1027113"/>
            <a:ext cx="11412049" cy="3939025"/>
          </a:xfrm>
          <a:prstGeom prst="rect">
            <a:avLst/>
          </a:prstGeom>
        </p:spPr>
        <p:txBody>
          <a:bodyPr wrap="square" tIns="91440" anchor="t" anchorCtr="0">
            <a:noAutofit/>
          </a:bodyPr>
          <a:lstStyle/>
          <a:p>
            <a:pPr>
              <a:lnSpc>
                <a:spcPct val="150000"/>
              </a:lnSpc>
            </a:pPr>
            <a:endParaRPr lang="en-US" dirty="0">
              <a:latin typeface="Arial" panose="020B060402020202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34CCDE6E-AEBC-4AD6-9DFE-AA742525736C}"/>
              </a:ext>
            </a:extLst>
          </p:cNvPr>
          <p:cNvSpPr/>
          <p:nvPr/>
        </p:nvSpPr>
        <p:spPr>
          <a:xfrm>
            <a:off x="389975" y="1275646"/>
            <a:ext cx="11366894" cy="4459632"/>
          </a:xfrm>
          <a:prstGeom prst="rect">
            <a:avLst/>
          </a:prstGeom>
        </p:spPr>
        <p:txBody>
          <a:bodyPr wrap="square">
            <a:noAutofit/>
          </a:bodyPr>
          <a:lstStyle/>
          <a:p>
            <a:pPr>
              <a:lnSpc>
                <a:spcPct val="107000"/>
              </a:lnSpc>
            </a:pPr>
            <a:r>
              <a:rPr lang="en-US" sz="2400" dirty="0">
                <a:latin typeface="Arial" panose="020B0604020202020204" pitchFamily="34" charset="0"/>
                <a:ea typeface="Calibri" panose="020F0502020204030204" pitchFamily="34" charset="0"/>
              </a:rPr>
              <a:t>When requesting supplies, you must ask for specific items.</a:t>
            </a:r>
          </a:p>
          <a:p>
            <a:pPr>
              <a:lnSpc>
                <a:spcPct val="107000"/>
              </a:lnSpc>
            </a:pPr>
            <a:endParaRPr lang="en-US" sz="800" dirty="0">
              <a:latin typeface="Arial" panose="020B0604020202020204" pitchFamily="34" charset="0"/>
              <a:ea typeface="Calibri" panose="020F0502020204030204" pitchFamily="34" charset="0"/>
            </a:endParaRPr>
          </a:p>
          <a:p>
            <a:pPr>
              <a:lnSpc>
                <a:spcPct val="107000"/>
              </a:lnSpc>
            </a:pPr>
            <a:r>
              <a:rPr lang="en-US" sz="2400" dirty="0">
                <a:latin typeface="Arial" panose="020B0604020202020204" pitchFamily="34" charset="0"/>
                <a:ea typeface="Calibri" panose="020F0502020204030204" pitchFamily="34" charset="0"/>
              </a:rPr>
              <a:t>Wrong: “Howard Hospital needs a generator.”</a:t>
            </a:r>
          </a:p>
          <a:p>
            <a:pPr>
              <a:lnSpc>
                <a:spcPct val="107000"/>
              </a:lnSpc>
            </a:pPr>
            <a:endParaRPr lang="en-US" sz="800" dirty="0">
              <a:latin typeface="Arial" panose="020B0604020202020204" pitchFamily="34" charset="0"/>
              <a:ea typeface="Calibri" panose="020F0502020204030204" pitchFamily="34" charset="0"/>
            </a:endParaRPr>
          </a:p>
          <a:p>
            <a:pPr>
              <a:lnSpc>
                <a:spcPct val="107000"/>
              </a:lnSpc>
            </a:pPr>
            <a:r>
              <a:rPr lang="en-US" sz="2400" dirty="0">
                <a:latin typeface="Arial" panose="020B0604020202020204" pitchFamily="34" charset="0"/>
                <a:ea typeface="Calibri" panose="020F0502020204030204" pitchFamily="34" charset="0"/>
              </a:rPr>
              <a:t>Correct: “Need 50 KW generator plus fuel and storage for 48 hours.”</a:t>
            </a:r>
          </a:p>
          <a:p>
            <a:pPr>
              <a:lnSpc>
                <a:spcPct val="107000"/>
              </a:lnSpc>
            </a:pPr>
            <a:endParaRPr lang="en-US" sz="1200" dirty="0">
              <a:latin typeface="Arial" panose="020B0604020202020204" pitchFamily="34" charset="0"/>
              <a:ea typeface="Calibri" panose="020F0502020204030204" pitchFamily="34" charset="0"/>
            </a:endParaRPr>
          </a:p>
          <a:p>
            <a:pPr>
              <a:lnSpc>
                <a:spcPct val="107000"/>
              </a:lnSpc>
            </a:pPr>
            <a:r>
              <a:rPr lang="en-US" sz="2400" dirty="0">
                <a:latin typeface="Arial" panose="020B0604020202020204" pitchFamily="34" charset="0"/>
                <a:ea typeface="Calibri" panose="020F0502020204030204" pitchFamily="34" charset="0"/>
              </a:rPr>
              <a:t>Be specific when requesting medical supplies</a:t>
            </a:r>
          </a:p>
          <a:p>
            <a:pPr>
              <a:lnSpc>
                <a:spcPct val="107000"/>
              </a:lnSpc>
            </a:pPr>
            <a:endParaRPr lang="en-US" sz="800" dirty="0">
              <a:latin typeface="Arial" panose="020B0604020202020204" pitchFamily="34" charset="0"/>
              <a:ea typeface="Calibri" panose="020F0502020204030204" pitchFamily="34" charset="0"/>
            </a:endParaRPr>
          </a:p>
          <a:p>
            <a:pPr>
              <a:lnSpc>
                <a:spcPct val="107000"/>
              </a:lnSpc>
            </a:pPr>
            <a:r>
              <a:rPr lang="en-US" sz="2400" dirty="0">
                <a:latin typeface="Arial" panose="020B0604020202020204" pitchFamily="34" charset="0"/>
                <a:ea typeface="Calibri" panose="020F0502020204030204" pitchFamily="34" charset="0"/>
              </a:rPr>
              <a:t>Wrong: “Need 50 sutures”</a:t>
            </a:r>
          </a:p>
          <a:p>
            <a:pPr>
              <a:lnSpc>
                <a:spcPct val="107000"/>
              </a:lnSpc>
            </a:pPr>
            <a:endParaRPr lang="en-US" sz="800" dirty="0">
              <a:latin typeface="Arial" panose="020B0604020202020204" pitchFamily="34" charset="0"/>
              <a:ea typeface="Calibri" panose="020F0502020204030204" pitchFamily="34" charset="0"/>
            </a:endParaRPr>
          </a:p>
          <a:p>
            <a:pPr>
              <a:lnSpc>
                <a:spcPct val="107000"/>
              </a:lnSpc>
            </a:pPr>
            <a:r>
              <a:rPr lang="en-US" sz="2400" dirty="0">
                <a:latin typeface="Arial" panose="020B0604020202020204" pitchFamily="34" charset="0"/>
                <a:ea typeface="Calibri" panose="020F0502020204030204" pitchFamily="34" charset="0"/>
              </a:rPr>
              <a:t>Correct: “Need 50 four-o silk sutures”</a:t>
            </a:r>
          </a:p>
          <a:p>
            <a:pPr>
              <a:lnSpc>
                <a:spcPct val="107000"/>
              </a:lnSpc>
            </a:pPr>
            <a:endParaRPr lang="en-US" sz="1200" dirty="0">
              <a:latin typeface="Arial" panose="020B0604020202020204" pitchFamily="34" charset="0"/>
              <a:ea typeface="Calibri" panose="020F0502020204030204" pitchFamily="34" charset="0"/>
            </a:endParaRPr>
          </a:p>
          <a:p>
            <a:pPr>
              <a:lnSpc>
                <a:spcPct val="107000"/>
              </a:lnSpc>
            </a:pPr>
            <a:r>
              <a:rPr lang="en-US" sz="2400" dirty="0">
                <a:latin typeface="Arial" panose="020B0604020202020204" pitchFamily="34" charset="0"/>
                <a:ea typeface="Calibri" panose="020F0502020204030204" pitchFamily="34" charset="0"/>
              </a:rPr>
              <a:t>Providing precise information will eliminate the need for additional messages for clarification.</a:t>
            </a:r>
          </a:p>
          <a:p>
            <a:pPr>
              <a:lnSpc>
                <a:spcPct val="107000"/>
              </a:lnSpc>
            </a:pPr>
            <a:endParaRPr lang="en-US" sz="2400" dirty="0">
              <a:latin typeface="Arial" panose="020B0604020202020204" pitchFamily="34" charset="0"/>
              <a:ea typeface="Calibri" panose="020F0502020204030204" pitchFamily="34" charset="0"/>
            </a:endParaRPr>
          </a:p>
        </p:txBody>
      </p:sp>
      <p:sp>
        <p:nvSpPr>
          <p:cNvPr id="2" name="Rectangle 1">
            <a:extLst>
              <a:ext uri="{FF2B5EF4-FFF2-40B4-BE49-F238E27FC236}">
                <a16:creationId xmlns:a16="http://schemas.microsoft.com/office/drawing/2014/main" id="{AEC4731D-DA17-43B0-AD0C-57550320E62A}"/>
              </a:ext>
            </a:extLst>
          </p:cNvPr>
          <p:cNvSpPr/>
          <p:nvPr/>
        </p:nvSpPr>
        <p:spPr>
          <a:xfrm>
            <a:off x="435131" y="1275645"/>
            <a:ext cx="11321737" cy="3826934"/>
          </a:xfrm>
          <a:prstGeom prst="rect">
            <a:avLst/>
          </a:prstGeom>
        </p:spPr>
        <p:txBody>
          <a:bodyPr>
            <a:noAutofit/>
          </a:bodyPr>
          <a:lstStyle/>
          <a:p>
            <a:pPr>
              <a:lnSpc>
                <a:spcPct val="107000"/>
              </a:lnSpc>
            </a:pPr>
            <a:endParaRPr lang="en-US" sz="2800" dirty="0">
              <a:latin typeface="Arial" panose="020B0604020202020204" pitchFamily="34" charset="0"/>
              <a:ea typeface="Calibri" panose="020F0502020204030204" pitchFamily="34" charset="0"/>
            </a:endParaRPr>
          </a:p>
        </p:txBody>
      </p:sp>
      <p:pic>
        <p:nvPicPr>
          <p:cNvPr id="8" name="Picture 7">
            <a:extLst>
              <a:ext uri="{FF2B5EF4-FFF2-40B4-BE49-F238E27FC236}">
                <a16:creationId xmlns:a16="http://schemas.microsoft.com/office/drawing/2014/main" id="{D0C6BD85-3E42-4341-94C4-20C603AD7045}"/>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96951" y="5735276"/>
            <a:ext cx="893064" cy="893064"/>
          </a:xfrm>
          <a:prstGeom prst="rect">
            <a:avLst/>
          </a:prstGeom>
        </p:spPr>
      </p:pic>
    </p:spTree>
    <p:extLst>
      <p:ext uri="{BB962C8B-B14F-4D97-AF65-F5344CB8AC3E}">
        <p14:creationId xmlns:p14="http://schemas.microsoft.com/office/powerpoint/2010/main" val="3090850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9002D-552F-4EED-BBD5-166C542BC104}"/>
              </a:ext>
            </a:extLst>
          </p:cNvPr>
          <p:cNvSpPr>
            <a:spLocks noGrp="1"/>
          </p:cNvSpPr>
          <p:nvPr>
            <p:ph type="title" idx="4294967295"/>
          </p:nvPr>
        </p:nvSpPr>
        <p:spPr>
          <a:xfrm>
            <a:off x="0" y="0"/>
            <a:ext cx="12192000" cy="1027113"/>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p:spPr>
        <p:txBody>
          <a:bodyPr>
            <a:normAutofit/>
          </a:bodyPr>
          <a:lstStyle/>
          <a:p>
            <a:r>
              <a:rPr lang="en-US" sz="3600" b="1" dirty="0">
                <a:solidFill>
                  <a:schemeClr val="bg1"/>
                </a:solidFill>
                <a:latin typeface="Arial" panose="020B0604020202020204" pitchFamily="34" charset="0"/>
                <a:cs typeface="Arial" panose="020B0604020202020204" pitchFamily="34" charset="0"/>
              </a:rPr>
              <a:t>  Operating Protocols</a:t>
            </a:r>
            <a:endParaRPr lang="en-US" sz="4000" b="1" dirty="0">
              <a:solidFill>
                <a:schemeClr val="bg1"/>
              </a:solidFill>
              <a:latin typeface="Arial" panose="020B0604020202020204" pitchFamily="34" charset="0"/>
              <a:cs typeface="Arial" panose="020B0604020202020204" pitchFamily="34" charset="0"/>
            </a:endParaRPr>
          </a:p>
        </p:txBody>
      </p:sp>
      <p:pic>
        <p:nvPicPr>
          <p:cNvPr id="17" name="Picture 16">
            <a:extLst>
              <a:ext uri="{FF2B5EF4-FFF2-40B4-BE49-F238E27FC236}">
                <a16:creationId xmlns:a16="http://schemas.microsoft.com/office/drawing/2014/main" id="{0B7AA28C-B505-4292-9B81-AB9946145C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0164" y="5735277"/>
            <a:ext cx="1016705" cy="893064"/>
          </a:xfrm>
          <a:prstGeom prst="rect">
            <a:avLst/>
          </a:prstGeom>
        </p:spPr>
      </p:pic>
      <p:sp>
        <p:nvSpPr>
          <p:cNvPr id="18" name="Rectangle 17">
            <a:extLst>
              <a:ext uri="{FF2B5EF4-FFF2-40B4-BE49-F238E27FC236}">
                <a16:creationId xmlns:a16="http://schemas.microsoft.com/office/drawing/2014/main" id="{E35A1E64-21B8-4AB2-A455-DEC33DBF4F4D}"/>
              </a:ext>
            </a:extLst>
          </p:cNvPr>
          <p:cNvSpPr/>
          <p:nvPr/>
        </p:nvSpPr>
        <p:spPr>
          <a:xfrm>
            <a:off x="389976" y="1027113"/>
            <a:ext cx="11412049" cy="3939025"/>
          </a:xfrm>
          <a:prstGeom prst="rect">
            <a:avLst/>
          </a:prstGeom>
        </p:spPr>
        <p:txBody>
          <a:bodyPr wrap="square" tIns="91440" anchor="t" anchorCtr="0">
            <a:noAutofit/>
          </a:bodyPr>
          <a:lstStyle/>
          <a:p>
            <a:pPr>
              <a:lnSpc>
                <a:spcPct val="150000"/>
              </a:lnSpc>
            </a:pPr>
            <a:endParaRPr lang="en-US" dirty="0">
              <a:latin typeface="Arial" panose="020B060402020202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34CCDE6E-AEBC-4AD6-9DFE-AA742525736C}"/>
              </a:ext>
            </a:extLst>
          </p:cNvPr>
          <p:cNvSpPr/>
          <p:nvPr/>
        </p:nvSpPr>
        <p:spPr>
          <a:xfrm>
            <a:off x="389975" y="1434662"/>
            <a:ext cx="11366894" cy="4300615"/>
          </a:xfrm>
          <a:prstGeom prst="rect">
            <a:avLst/>
          </a:prstGeom>
        </p:spPr>
        <p:txBody>
          <a:bodyPr wrap="square">
            <a:noAutofit/>
          </a:bodyPr>
          <a:lstStyle/>
          <a:p>
            <a:pPr>
              <a:lnSpc>
                <a:spcPct val="107000"/>
              </a:lnSpc>
            </a:pPr>
            <a:endParaRPr lang="en-US" sz="2400" dirty="0">
              <a:latin typeface="Arial" panose="020B0604020202020204" pitchFamily="34" charset="0"/>
              <a:ea typeface="Calibri" panose="020F0502020204030204" pitchFamily="34" charset="0"/>
            </a:endParaRPr>
          </a:p>
        </p:txBody>
      </p:sp>
      <p:sp>
        <p:nvSpPr>
          <p:cNvPr id="2" name="Rectangle 1">
            <a:extLst>
              <a:ext uri="{FF2B5EF4-FFF2-40B4-BE49-F238E27FC236}">
                <a16:creationId xmlns:a16="http://schemas.microsoft.com/office/drawing/2014/main" id="{AEC4731D-DA17-43B0-AD0C-57550320E62A}"/>
              </a:ext>
            </a:extLst>
          </p:cNvPr>
          <p:cNvSpPr/>
          <p:nvPr/>
        </p:nvSpPr>
        <p:spPr>
          <a:xfrm>
            <a:off x="435131" y="1275645"/>
            <a:ext cx="11321737" cy="3826934"/>
          </a:xfrm>
          <a:prstGeom prst="rect">
            <a:avLst/>
          </a:prstGeom>
        </p:spPr>
        <p:txBody>
          <a:bodyPr>
            <a:noAutofit/>
          </a:bodyPr>
          <a:lstStyle/>
          <a:p>
            <a:pPr>
              <a:lnSpc>
                <a:spcPct val="107000"/>
              </a:lnSpc>
            </a:pPr>
            <a:endParaRPr lang="en-US" sz="2800" dirty="0">
              <a:latin typeface="Arial" panose="020B0604020202020204" pitchFamily="34" charset="0"/>
              <a:ea typeface="Calibri" panose="020F0502020204030204" pitchFamily="34" charset="0"/>
            </a:endParaRPr>
          </a:p>
        </p:txBody>
      </p:sp>
      <p:sp>
        <p:nvSpPr>
          <p:cNvPr id="3" name="Rectangle 2">
            <a:extLst>
              <a:ext uri="{FF2B5EF4-FFF2-40B4-BE49-F238E27FC236}">
                <a16:creationId xmlns:a16="http://schemas.microsoft.com/office/drawing/2014/main" id="{71F99778-E6A8-49D8-9EA4-7B73851E30EA}"/>
              </a:ext>
            </a:extLst>
          </p:cNvPr>
          <p:cNvSpPr/>
          <p:nvPr/>
        </p:nvSpPr>
        <p:spPr>
          <a:xfrm>
            <a:off x="412553" y="1434661"/>
            <a:ext cx="11321737" cy="3668361"/>
          </a:xfrm>
          <a:prstGeom prst="rect">
            <a:avLst/>
          </a:prstGeom>
        </p:spPr>
        <p:txBody>
          <a:bodyPr>
            <a:noAutofit/>
          </a:bodyPr>
          <a:lstStyle/>
          <a:p>
            <a:r>
              <a:rPr lang="en-US" sz="2400" dirty="0">
                <a:latin typeface="Arial" panose="020B0604020202020204" pitchFamily="34" charset="0"/>
                <a:cs typeface="Arial" panose="020B0604020202020204" pitchFamily="34" charset="0"/>
              </a:rPr>
              <a:t>Use of standard radio procedures help to assure both efficient and accurate traffic handling and net operations.</a:t>
            </a:r>
          </a:p>
          <a:p>
            <a:endParaRPr lang="en-US" sz="12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If you do what the trained receiving operator expects, confusion and errors will be minimized.</a:t>
            </a:r>
          </a:p>
          <a:p>
            <a:endParaRPr lang="en-US" sz="12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If you use these techniques you will be understood anywhere on the net.</a:t>
            </a:r>
          </a:p>
          <a:p>
            <a:endParaRPr lang="en-US" sz="12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Amateur radio protocols are not so formal that you will be removed from a net if they are not followed to the letter, but using them will assist with effective and accurate communications </a:t>
            </a:r>
          </a:p>
        </p:txBody>
      </p:sp>
      <p:pic>
        <p:nvPicPr>
          <p:cNvPr id="9" name="Picture 8">
            <a:extLst>
              <a:ext uri="{FF2B5EF4-FFF2-40B4-BE49-F238E27FC236}">
                <a16:creationId xmlns:a16="http://schemas.microsoft.com/office/drawing/2014/main" id="{F9C587A8-D61C-49D2-B5B5-7A4F07ACBBCF}"/>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96951" y="5735276"/>
            <a:ext cx="893064" cy="893064"/>
          </a:xfrm>
          <a:prstGeom prst="rect">
            <a:avLst/>
          </a:prstGeom>
        </p:spPr>
      </p:pic>
    </p:spTree>
    <p:extLst>
      <p:ext uri="{BB962C8B-B14F-4D97-AF65-F5344CB8AC3E}">
        <p14:creationId xmlns:p14="http://schemas.microsoft.com/office/powerpoint/2010/main" val="1394504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9002D-552F-4EED-BBD5-166C542BC104}"/>
              </a:ext>
            </a:extLst>
          </p:cNvPr>
          <p:cNvSpPr>
            <a:spLocks noGrp="1"/>
          </p:cNvSpPr>
          <p:nvPr>
            <p:ph type="title" idx="4294967295"/>
          </p:nvPr>
        </p:nvSpPr>
        <p:spPr>
          <a:xfrm>
            <a:off x="0" y="0"/>
            <a:ext cx="12192000" cy="1027113"/>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p:spPr>
        <p:txBody>
          <a:bodyPr>
            <a:normAutofit/>
          </a:bodyPr>
          <a:lstStyle/>
          <a:p>
            <a:r>
              <a:rPr lang="en-US" sz="3600" b="1" dirty="0">
                <a:solidFill>
                  <a:schemeClr val="bg1"/>
                </a:solidFill>
                <a:latin typeface="Arial" panose="020B0604020202020204" pitchFamily="34" charset="0"/>
                <a:cs typeface="Arial" panose="020B0604020202020204" pitchFamily="34" charset="0"/>
              </a:rPr>
              <a:t>  Operating Protocols – Sending Speed</a:t>
            </a:r>
            <a:endParaRPr lang="en-US" sz="4000" b="1" dirty="0">
              <a:solidFill>
                <a:schemeClr val="bg1"/>
              </a:solidFill>
              <a:latin typeface="Arial" panose="020B0604020202020204" pitchFamily="34" charset="0"/>
              <a:cs typeface="Arial" panose="020B0604020202020204" pitchFamily="34" charset="0"/>
            </a:endParaRPr>
          </a:p>
        </p:txBody>
      </p:sp>
      <p:pic>
        <p:nvPicPr>
          <p:cNvPr id="17" name="Picture 16">
            <a:extLst>
              <a:ext uri="{FF2B5EF4-FFF2-40B4-BE49-F238E27FC236}">
                <a16:creationId xmlns:a16="http://schemas.microsoft.com/office/drawing/2014/main" id="{0B7AA28C-B505-4292-9B81-AB9946145C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0164" y="5735277"/>
            <a:ext cx="1016705" cy="893064"/>
          </a:xfrm>
          <a:prstGeom prst="rect">
            <a:avLst/>
          </a:prstGeom>
        </p:spPr>
      </p:pic>
      <p:sp>
        <p:nvSpPr>
          <p:cNvPr id="18" name="Rectangle 17">
            <a:extLst>
              <a:ext uri="{FF2B5EF4-FFF2-40B4-BE49-F238E27FC236}">
                <a16:creationId xmlns:a16="http://schemas.microsoft.com/office/drawing/2014/main" id="{E35A1E64-21B8-4AB2-A455-DEC33DBF4F4D}"/>
              </a:ext>
            </a:extLst>
          </p:cNvPr>
          <p:cNvSpPr/>
          <p:nvPr/>
        </p:nvSpPr>
        <p:spPr>
          <a:xfrm>
            <a:off x="389976" y="1027113"/>
            <a:ext cx="11412049" cy="3939025"/>
          </a:xfrm>
          <a:prstGeom prst="rect">
            <a:avLst/>
          </a:prstGeom>
        </p:spPr>
        <p:txBody>
          <a:bodyPr wrap="square" tIns="91440" anchor="t" anchorCtr="0">
            <a:noAutofit/>
          </a:bodyPr>
          <a:lstStyle/>
          <a:p>
            <a:pPr>
              <a:lnSpc>
                <a:spcPct val="150000"/>
              </a:lnSpc>
            </a:pPr>
            <a:endParaRPr lang="en-US" dirty="0">
              <a:latin typeface="Arial" panose="020B060402020202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34CCDE6E-AEBC-4AD6-9DFE-AA742525736C}"/>
              </a:ext>
            </a:extLst>
          </p:cNvPr>
          <p:cNvSpPr/>
          <p:nvPr/>
        </p:nvSpPr>
        <p:spPr>
          <a:xfrm>
            <a:off x="389975" y="1434662"/>
            <a:ext cx="11366894" cy="4300615"/>
          </a:xfrm>
          <a:prstGeom prst="rect">
            <a:avLst/>
          </a:prstGeom>
        </p:spPr>
        <p:txBody>
          <a:bodyPr wrap="square">
            <a:noAutofit/>
          </a:bodyPr>
          <a:lstStyle/>
          <a:p>
            <a:pPr>
              <a:lnSpc>
                <a:spcPct val="107000"/>
              </a:lnSpc>
            </a:pPr>
            <a:endParaRPr lang="en-US" sz="2400" dirty="0">
              <a:latin typeface="Arial" panose="020B0604020202020204" pitchFamily="34" charset="0"/>
              <a:ea typeface="Calibri" panose="020F0502020204030204" pitchFamily="34" charset="0"/>
            </a:endParaRPr>
          </a:p>
        </p:txBody>
      </p:sp>
      <p:sp>
        <p:nvSpPr>
          <p:cNvPr id="2" name="Rectangle 1">
            <a:extLst>
              <a:ext uri="{FF2B5EF4-FFF2-40B4-BE49-F238E27FC236}">
                <a16:creationId xmlns:a16="http://schemas.microsoft.com/office/drawing/2014/main" id="{AEC4731D-DA17-43B0-AD0C-57550320E62A}"/>
              </a:ext>
            </a:extLst>
          </p:cNvPr>
          <p:cNvSpPr/>
          <p:nvPr/>
        </p:nvSpPr>
        <p:spPr>
          <a:xfrm>
            <a:off x="435131" y="1275645"/>
            <a:ext cx="11321737" cy="3826934"/>
          </a:xfrm>
          <a:prstGeom prst="rect">
            <a:avLst/>
          </a:prstGeom>
        </p:spPr>
        <p:txBody>
          <a:bodyPr>
            <a:noAutofit/>
          </a:bodyPr>
          <a:lstStyle/>
          <a:p>
            <a:pPr>
              <a:lnSpc>
                <a:spcPct val="107000"/>
              </a:lnSpc>
            </a:pPr>
            <a:endParaRPr lang="en-US" sz="2800" dirty="0">
              <a:latin typeface="Arial" panose="020B0604020202020204" pitchFamily="34" charset="0"/>
              <a:ea typeface="Calibri" panose="020F0502020204030204" pitchFamily="34" charset="0"/>
            </a:endParaRPr>
          </a:p>
        </p:txBody>
      </p:sp>
      <p:sp>
        <p:nvSpPr>
          <p:cNvPr id="3" name="Rectangle 2">
            <a:extLst>
              <a:ext uri="{FF2B5EF4-FFF2-40B4-BE49-F238E27FC236}">
                <a16:creationId xmlns:a16="http://schemas.microsoft.com/office/drawing/2014/main" id="{71F99778-E6A8-49D8-9EA4-7B73851E30EA}"/>
              </a:ext>
            </a:extLst>
          </p:cNvPr>
          <p:cNvSpPr/>
          <p:nvPr/>
        </p:nvSpPr>
        <p:spPr>
          <a:xfrm>
            <a:off x="389973" y="1275201"/>
            <a:ext cx="11321737" cy="3939025"/>
          </a:xfrm>
          <a:prstGeom prst="rect">
            <a:avLst/>
          </a:prstGeom>
        </p:spPr>
        <p:txBody>
          <a:bodyPr>
            <a:noAutofit/>
          </a:bodyPr>
          <a:lstStyle/>
          <a:p>
            <a:endParaRPr lang="en-US" sz="2400"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590902B-CB2A-414E-BD39-641CF9F702F7}"/>
              </a:ext>
            </a:extLst>
          </p:cNvPr>
          <p:cNvSpPr/>
          <p:nvPr/>
        </p:nvSpPr>
        <p:spPr>
          <a:xfrm>
            <a:off x="389973" y="1275201"/>
            <a:ext cx="11366895" cy="4459632"/>
          </a:xfrm>
          <a:prstGeom prst="rect">
            <a:avLst/>
          </a:prstGeom>
        </p:spPr>
        <p:txBody>
          <a:bodyPr wrap="square">
            <a:noAutofit/>
          </a:bodyPr>
          <a:lstStyle/>
          <a:p>
            <a:r>
              <a:rPr lang="en-US" sz="2400" b="1" dirty="0">
                <a:latin typeface="Arial" panose="020B0604020202020204" pitchFamily="34" charset="0"/>
                <a:cs typeface="Arial" panose="020B0604020202020204" pitchFamily="34" charset="0"/>
              </a:rPr>
              <a:t>The transmitting operator must send clearly and at a speed which will allow the receiving operator to copy perfectly without rushing. Transmit, do not "read", the message. This is one of the hardest skills in traffic handling to master. Use pauses to frame groups clearly.</a:t>
            </a:r>
          </a:p>
          <a:p>
            <a:endParaRPr lang="en-US" sz="12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Assume the receiving operator is copying with pencil and paper unless advised otherwise.</a:t>
            </a:r>
          </a:p>
          <a:p>
            <a:endParaRPr lang="en-US" sz="12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It always takes less time to send a message correctly the first time than it takes to negotiate repeats and fills of missing or uncertain parts. The importance of clearly spaced group transmissions cannot be overemphasized. It is </a:t>
            </a:r>
            <a:r>
              <a:rPr lang="en-US" sz="2400">
                <a:latin typeface="Arial" panose="020B0604020202020204" pitchFamily="34" charset="0"/>
                <a:cs typeface="Arial" panose="020B0604020202020204" pitchFamily="34" charset="0"/>
              </a:rPr>
              <a:t>crucial for </a:t>
            </a:r>
            <a:r>
              <a:rPr lang="en-US" sz="2400" dirty="0">
                <a:latin typeface="Arial" panose="020B0604020202020204" pitchFamily="34" charset="0"/>
                <a:cs typeface="Arial" panose="020B0604020202020204" pitchFamily="34" charset="0"/>
              </a:rPr>
              <a:t>correct message copy.</a:t>
            </a:r>
          </a:p>
        </p:txBody>
      </p:sp>
      <p:pic>
        <p:nvPicPr>
          <p:cNvPr id="10" name="Picture 9">
            <a:extLst>
              <a:ext uri="{FF2B5EF4-FFF2-40B4-BE49-F238E27FC236}">
                <a16:creationId xmlns:a16="http://schemas.microsoft.com/office/drawing/2014/main" id="{633D5BCF-82BF-46AC-8D8A-A2C00B2C33AC}"/>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96951" y="5735276"/>
            <a:ext cx="893064" cy="893064"/>
          </a:xfrm>
          <a:prstGeom prst="rect">
            <a:avLst/>
          </a:prstGeom>
        </p:spPr>
      </p:pic>
    </p:spTree>
    <p:extLst>
      <p:ext uri="{BB962C8B-B14F-4D97-AF65-F5344CB8AC3E}">
        <p14:creationId xmlns:p14="http://schemas.microsoft.com/office/powerpoint/2010/main" val="2135883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9002D-552F-4EED-BBD5-166C542BC104}"/>
              </a:ext>
            </a:extLst>
          </p:cNvPr>
          <p:cNvSpPr>
            <a:spLocks noGrp="1"/>
          </p:cNvSpPr>
          <p:nvPr>
            <p:ph type="title" idx="4294967295"/>
          </p:nvPr>
        </p:nvSpPr>
        <p:spPr>
          <a:xfrm>
            <a:off x="0" y="0"/>
            <a:ext cx="12192000" cy="1027113"/>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p:spPr>
        <p:txBody>
          <a:bodyPr>
            <a:normAutofit/>
          </a:bodyPr>
          <a:lstStyle/>
          <a:p>
            <a:r>
              <a:rPr lang="en-US" sz="3600" b="1" dirty="0">
                <a:solidFill>
                  <a:schemeClr val="bg1"/>
                </a:solidFill>
                <a:latin typeface="Arial" panose="020B0604020202020204" pitchFamily="34" charset="0"/>
                <a:cs typeface="Arial" panose="020B0604020202020204" pitchFamily="34" charset="0"/>
              </a:rPr>
              <a:t>  Operating Protocols – Sending Speed </a:t>
            </a:r>
            <a:r>
              <a:rPr lang="en-US" sz="3600" b="1" dirty="0" err="1">
                <a:solidFill>
                  <a:schemeClr val="bg1"/>
                </a:solidFill>
                <a:latin typeface="Arial" panose="020B0604020202020204" pitchFamily="34" charset="0"/>
                <a:cs typeface="Arial" panose="020B0604020202020204" pitchFamily="34" charset="0"/>
              </a:rPr>
              <a:t>cont</a:t>
            </a:r>
            <a:r>
              <a:rPr lang="en-US" sz="3600" b="1" dirty="0">
                <a:solidFill>
                  <a:schemeClr val="bg1"/>
                </a:solidFill>
                <a:latin typeface="Arial" panose="020B0604020202020204" pitchFamily="34" charset="0"/>
                <a:cs typeface="Arial" panose="020B0604020202020204" pitchFamily="34" charset="0"/>
              </a:rPr>
              <a:t>:</a:t>
            </a:r>
            <a:endParaRPr lang="en-US" sz="4000" b="1" dirty="0">
              <a:solidFill>
                <a:schemeClr val="bg1"/>
              </a:solidFill>
              <a:latin typeface="Arial" panose="020B0604020202020204" pitchFamily="34" charset="0"/>
              <a:cs typeface="Arial" panose="020B0604020202020204" pitchFamily="34" charset="0"/>
            </a:endParaRPr>
          </a:p>
        </p:txBody>
      </p:sp>
      <p:pic>
        <p:nvPicPr>
          <p:cNvPr id="17" name="Picture 16">
            <a:extLst>
              <a:ext uri="{FF2B5EF4-FFF2-40B4-BE49-F238E27FC236}">
                <a16:creationId xmlns:a16="http://schemas.microsoft.com/office/drawing/2014/main" id="{0B7AA28C-B505-4292-9B81-AB9946145C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0164" y="5735277"/>
            <a:ext cx="1016705" cy="893064"/>
          </a:xfrm>
          <a:prstGeom prst="rect">
            <a:avLst/>
          </a:prstGeom>
        </p:spPr>
      </p:pic>
      <p:sp>
        <p:nvSpPr>
          <p:cNvPr id="18" name="Rectangle 17">
            <a:extLst>
              <a:ext uri="{FF2B5EF4-FFF2-40B4-BE49-F238E27FC236}">
                <a16:creationId xmlns:a16="http://schemas.microsoft.com/office/drawing/2014/main" id="{E35A1E64-21B8-4AB2-A455-DEC33DBF4F4D}"/>
              </a:ext>
            </a:extLst>
          </p:cNvPr>
          <p:cNvSpPr/>
          <p:nvPr/>
        </p:nvSpPr>
        <p:spPr>
          <a:xfrm>
            <a:off x="389976" y="1027113"/>
            <a:ext cx="11412049" cy="3939025"/>
          </a:xfrm>
          <a:prstGeom prst="rect">
            <a:avLst/>
          </a:prstGeom>
        </p:spPr>
        <p:txBody>
          <a:bodyPr wrap="square" tIns="91440" anchor="t" anchorCtr="0">
            <a:noAutofit/>
          </a:bodyPr>
          <a:lstStyle/>
          <a:p>
            <a:pPr>
              <a:lnSpc>
                <a:spcPct val="150000"/>
              </a:lnSpc>
            </a:pPr>
            <a:endParaRPr lang="en-US" dirty="0">
              <a:latin typeface="Arial" panose="020B060402020202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34CCDE6E-AEBC-4AD6-9DFE-AA742525736C}"/>
              </a:ext>
            </a:extLst>
          </p:cNvPr>
          <p:cNvSpPr/>
          <p:nvPr/>
        </p:nvSpPr>
        <p:spPr>
          <a:xfrm>
            <a:off x="389975" y="1434662"/>
            <a:ext cx="11366894" cy="4300615"/>
          </a:xfrm>
          <a:prstGeom prst="rect">
            <a:avLst/>
          </a:prstGeom>
        </p:spPr>
        <p:txBody>
          <a:bodyPr wrap="square">
            <a:noAutofit/>
          </a:bodyPr>
          <a:lstStyle/>
          <a:p>
            <a:pPr>
              <a:lnSpc>
                <a:spcPct val="107000"/>
              </a:lnSpc>
            </a:pPr>
            <a:endParaRPr lang="en-US" sz="2400" dirty="0">
              <a:latin typeface="Arial" panose="020B0604020202020204" pitchFamily="34" charset="0"/>
              <a:ea typeface="Calibri" panose="020F0502020204030204" pitchFamily="34" charset="0"/>
            </a:endParaRPr>
          </a:p>
        </p:txBody>
      </p:sp>
      <p:sp>
        <p:nvSpPr>
          <p:cNvPr id="2" name="Rectangle 1">
            <a:extLst>
              <a:ext uri="{FF2B5EF4-FFF2-40B4-BE49-F238E27FC236}">
                <a16:creationId xmlns:a16="http://schemas.microsoft.com/office/drawing/2014/main" id="{AEC4731D-DA17-43B0-AD0C-57550320E62A}"/>
              </a:ext>
            </a:extLst>
          </p:cNvPr>
          <p:cNvSpPr/>
          <p:nvPr/>
        </p:nvSpPr>
        <p:spPr>
          <a:xfrm>
            <a:off x="435131" y="1275645"/>
            <a:ext cx="11321737" cy="3826934"/>
          </a:xfrm>
          <a:prstGeom prst="rect">
            <a:avLst/>
          </a:prstGeom>
        </p:spPr>
        <p:txBody>
          <a:bodyPr>
            <a:noAutofit/>
          </a:bodyPr>
          <a:lstStyle/>
          <a:p>
            <a:pPr>
              <a:lnSpc>
                <a:spcPct val="107000"/>
              </a:lnSpc>
            </a:pPr>
            <a:endParaRPr lang="en-US" sz="2800" dirty="0">
              <a:latin typeface="Arial" panose="020B0604020202020204" pitchFamily="34" charset="0"/>
              <a:ea typeface="Calibri" panose="020F0502020204030204" pitchFamily="34" charset="0"/>
            </a:endParaRPr>
          </a:p>
        </p:txBody>
      </p:sp>
      <p:sp>
        <p:nvSpPr>
          <p:cNvPr id="3" name="Rectangle 2">
            <a:extLst>
              <a:ext uri="{FF2B5EF4-FFF2-40B4-BE49-F238E27FC236}">
                <a16:creationId xmlns:a16="http://schemas.microsoft.com/office/drawing/2014/main" id="{71F99778-E6A8-49D8-9EA4-7B73851E30EA}"/>
              </a:ext>
            </a:extLst>
          </p:cNvPr>
          <p:cNvSpPr/>
          <p:nvPr/>
        </p:nvSpPr>
        <p:spPr>
          <a:xfrm>
            <a:off x="389973" y="1275201"/>
            <a:ext cx="11321737" cy="3939025"/>
          </a:xfrm>
          <a:prstGeom prst="rect">
            <a:avLst/>
          </a:prstGeom>
        </p:spPr>
        <p:txBody>
          <a:bodyPr>
            <a:noAutofit/>
          </a:bodyPr>
          <a:lstStyle/>
          <a:p>
            <a:endParaRPr lang="en-US" sz="2400"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590902B-CB2A-414E-BD39-641CF9F702F7}"/>
              </a:ext>
            </a:extLst>
          </p:cNvPr>
          <p:cNvSpPr/>
          <p:nvPr/>
        </p:nvSpPr>
        <p:spPr>
          <a:xfrm>
            <a:off x="435129" y="1275201"/>
            <a:ext cx="11366893" cy="4098486"/>
          </a:xfrm>
          <a:prstGeom prst="rect">
            <a:avLst/>
          </a:prstGeom>
        </p:spPr>
        <p:txBody>
          <a:bodyPr wrap="square">
            <a:noAutofit/>
          </a:bodyPr>
          <a:lstStyle/>
          <a:p>
            <a:r>
              <a:rPr lang="en-US" sz="2400" dirty="0">
                <a:latin typeface="Arial" panose="020B0604020202020204" pitchFamily="34" charset="0"/>
                <a:cs typeface="Arial" panose="020B0604020202020204" pitchFamily="34" charset="0"/>
              </a:rPr>
              <a:t>A useful trick to overcome the natural tendency to speak too rapidly is to say a group or phrase, pause, spell it to yourself mentally as though you were writing it, and continue when you visualize that the receiving operator is also finished.</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Send in five-word groups with a pause to allow the other operator to catch up with your transmission.</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Two stations passing traffic on voice do not have the luxury of duplex operation like you have on the telephone. You must work together using the skills that come from proper training and experience to know what each other is doing without direct feedback. This is the primary purpose of standard protocols.</a:t>
            </a:r>
          </a:p>
        </p:txBody>
      </p:sp>
      <p:pic>
        <p:nvPicPr>
          <p:cNvPr id="10" name="Picture 9">
            <a:extLst>
              <a:ext uri="{FF2B5EF4-FFF2-40B4-BE49-F238E27FC236}">
                <a16:creationId xmlns:a16="http://schemas.microsoft.com/office/drawing/2014/main" id="{FB9FD2DE-997C-4C41-A0E0-1852B9F3438C}"/>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96951" y="5735276"/>
            <a:ext cx="893064" cy="893064"/>
          </a:xfrm>
          <a:prstGeom prst="rect">
            <a:avLst/>
          </a:prstGeom>
        </p:spPr>
      </p:pic>
    </p:spTree>
    <p:extLst>
      <p:ext uri="{BB962C8B-B14F-4D97-AF65-F5344CB8AC3E}">
        <p14:creationId xmlns:p14="http://schemas.microsoft.com/office/powerpoint/2010/main" val="11841808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9002D-552F-4EED-BBD5-166C542BC104}"/>
              </a:ext>
            </a:extLst>
          </p:cNvPr>
          <p:cNvSpPr>
            <a:spLocks noGrp="1"/>
          </p:cNvSpPr>
          <p:nvPr>
            <p:ph type="title" idx="4294967295"/>
          </p:nvPr>
        </p:nvSpPr>
        <p:spPr>
          <a:xfrm>
            <a:off x="0" y="0"/>
            <a:ext cx="12192000" cy="1027113"/>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p:spPr>
        <p:txBody>
          <a:bodyPr>
            <a:normAutofit/>
          </a:bodyPr>
          <a:lstStyle/>
          <a:p>
            <a:r>
              <a:rPr lang="en-US" sz="3600" b="1" dirty="0">
                <a:solidFill>
                  <a:schemeClr val="bg1"/>
                </a:solidFill>
                <a:latin typeface="Arial" panose="020B0604020202020204" pitchFamily="34" charset="0"/>
                <a:cs typeface="Arial" panose="020B0604020202020204" pitchFamily="34" charset="0"/>
              </a:rPr>
              <a:t>  Operating Protocols – Legibility</a:t>
            </a:r>
            <a:endParaRPr lang="en-US" sz="4000" b="1" dirty="0">
              <a:solidFill>
                <a:schemeClr val="bg1"/>
              </a:solidFill>
              <a:latin typeface="Arial" panose="020B0604020202020204" pitchFamily="34" charset="0"/>
              <a:cs typeface="Arial" panose="020B0604020202020204" pitchFamily="34" charset="0"/>
            </a:endParaRPr>
          </a:p>
        </p:txBody>
      </p:sp>
      <p:pic>
        <p:nvPicPr>
          <p:cNvPr id="17" name="Picture 16">
            <a:extLst>
              <a:ext uri="{FF2B5EF4-FFF2-40B4-BE49-F238E27FC236}">
                <a16:creationId xmlns:a16="http://schemas.microsoft.com/office/drawing/2014/main" id="{0B7AA28C-B505-4292-9B81-AB9946145C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0164" y="5735277"/>
            <a:ext cx="1016705" cy="893064"/>
          </a:xfrm>
          <a:prstGeom prst="rect">
            <a:avLst/>
          </a:prstGeom>
        </p:spPr>
      </p:pic>
      <p:sp>
        <p:nvSpPr>
          <p:cNvPr id="18" name="Rectangle 17">
            <a:extLst>
              <a:ext uri="{FF2B5EF4-FFF2-40B4-BE49-F238E27FC236}">
                <a16:creationId xmlns:a16="http://schemas.microsoft.com/office/drawing/2014/main" id="{E35A1E64-21B8-4AB2-A455-DEC33DBF4F4D}"/>
              </a:ext>
            </a:extLst>
          </p:cNvPr>
          <p:cNvSpPr/>
          <p:nvPr/>
        </p:nvSpPr>
        <p:spPr>
          <a:xfrm>
            <a:off x="389976" y="1027113"/>
            <a:ext cx="11412049" cy="3939025"/>
          </a:xfrm>
          <a:prstGeom prst="rect">
            <a:avLst/>
          </a:prstGeom>
        </p:spPr>
        <p:txBody>
          <a:bodyPr wrap="square" tIns="91440" anchor="t" anchorCtr="0">
            <a:noAutofit/>
          </a:bodyPr>
          <a:lstStyle/>
          <a:p>
            <a:pPr>
              <a:lnSpc>
                <a:spcPct val="150000"/>
              </a:lnSpc>
            </a:pPr>
            <a:endParaRPr lang="en-US" dirty="0">
              <a:latin typeface="Arial" panose="020B060402020202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34CCDE6E-AEBC-4AD6-9DFE-AA742525736C}"/>
              </a:ext>
            </a:extLst>
          </p:cNvPr>
          <p:cNvSpPr/>
          <p:nvPr/>
        </p:nvSpPr>
        <p:spPr>
          <a:xfrm>
            <a:off x="389975" y="1434662"/>
            <a:ext cx="11366894" cy="4300615"/>
          </a:xfrm>
          <a:prstGeom prst="rect">
            <a:avLst/>
          </a:prstGeom>
        </p:spPr>
        <p:txBody>
          <a:bodyPr wrap="square">
            <a:noAutofit/>
          </a:bodyPr>
          <a:lstStyle/>
          <a:p>
            <a:pPr>
              <a:lnSpc>
                <a:spcPct val="107000"/>
              </a:lnSpc>
            </a:pPr>
            <a:endParaRPr lang="en-US" sz="2400" dirty="0">
              <a:latin typeface="Arial" panose="020B0604020202020204" pitchFamily="34" charset="0"/>
              <a:ea typeface="Calibri" panose="020F0502020204030204" pitchFamily="34" charset="0"/>
            </a:endParaRPr>
          </a:p>
        </p:txBody>
      </p:sp>
      <p:sp>
        <p:nvSpPr>
          <p:cNvPr id="2" name="Rectangle 1">
            <a:extLst>
              <a:ext uri="{FF2B5EF4-FFF2-40B4-BE49-F238E27FC236}">
                <a16:creationId xmlns:a16="http://schemas.microsoft.com/office/drawing/2014/main" id="{AEC4731D-DA17-43B0-AD0C-57550320E62A}"/>
              </a:ext>
            </a:extLst>
          </p:cNvPr>
          <p:cNvSpPr/>
          <p:nvPr/>
        </p:nvSpPr>
        <p:spPr>
          <a:xfrm>
            <a:off x="435131" y="1275645"/>
            <a:ext cx="11321737" cy="3826934"/>
          </a:xfrm>
          <a:prstGeom prst="rect">
            <a:avLst/>
          </a:prstGeom>
        </p:spPr>
        <p:txBody>
          <a:bodyPr>
            <a:noAutofit/>
          </a:bodyPr>
          <a:lstStyle/>
          <a:p>
            <a:pPr>
              <a:lnSpc>
                <a:spcPct val="107000"/>
              </a:lnSpc>
            </a:pPr>
            <a:endParaRPr lang="en-US" sz="2800" dirty="0">
              <a:latin typeface="Arial" panose="020B0604020202020204" pitchFamily="34" charset="0"/>
              <a:ea typeface="Calibri" panose="020F0502020204030204" pitchFamily="34" charset="0"/>
            </a:endParaRPr>
          </a:p>
        </p:txBody>
      </p:sp>
      <p:sp>
        <p:nvSpPr>
          <p:cNvPr id="3" name="Rectangle 2">
            <a:extLst>
              <a:ext uri="{FF2B5EF4-FFF2-40B4-BE49-F238E27FC236}">
                <a16:creationId xmlns:a16="http://schemas.microsoft.com/office/drawing/2014/main" id="{71F99778-E6A8-49D8-9EA4-7B73851E30EA}"/>
              </a:ext>
            </a:extLst>
          </p:cNvPr>
          <p:cNvSpPr/>
          <p:nvPr/>
        </p:nvSpPr>
        <p:spPr>
          <a:xfrm>
            <a:off x="389973" y="1275201"/>
            <a:ext cx="11321737" cy="3939025"/>
          </a:xfrm>
          <a:prstGeom prst="rect">
            <a:avLst/>
          </a:prstGeom>
        </p:spPr>
        <p:txBody>
          <a:bodyPr>
            <a:noAutofit/>
          </a:bodyPr>
          <a:lstStyle/>
          <a:p>
            <a:endParaRPr lang="en-US" sz="2400"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590902B-CB2A-414E-BD39-641CF9F702F7}"/>
              </a:ext>
            </a:extLst>
          </p:cNvPr>
          <p:cNvSpPr/>
          <p:nvPr/>
        </p:nvSpPr>
        <p:spPr>
          <a:xfrm>
            <a:off x="435129" y="1275201"/>
            <a:ext cx="11366893" cy="4098486"/>
          </a:xfrm>
          <a:prstGeom prst="rect">
            <a:avLst/>
          </a:prstGeom>
        </p:spPr>
        <p:txBody>
          <a:bodyPr wrap="square">
            <a:noAutofit/>
          </a:bodyPr>
          <a:lstStyle/>
          <a:p>
            <a:r>
              <a:rPr lang="en-US" sz="2400" dirty="0">
                <a:latin typeface="Arial" panose="020B0604020202020204" pitchFamily="34" charset="0"/>
                <a:cs typeface="Arial" panose="020B0604020202020204" pitchFamily="34" charset="0"/>
              </a:rPr>
              <a:t>When copying a message to the message form, print everything as legible as possible.</a:t>
            </a:r>
          </a:p>
          <a:p>
            <a:endParaRPr lang="en-US" sz="12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The whole reason for message transmission is to pass the information to the receiving person so they can understand the message. If they cannot read it, they cannot understand it.</a:t>
            </a:r>
          </a:p>
          <a:p>
            <a:endParaRPr lang="en-US" sz="12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Always have a solid base for your message forms. If you are in a fixed station, this will most likely be a table or desk. When operating from a vehicle, the use of a clip board can give you a good base.</a:t>
            </a:r>
          </a:p>
        </p:txBody>
      </p:sp>
      <p:pic>
        <p:nvPicPr>
          <p:cNvPr id="10" name="Picture 9">
            <a:extLst>
              <a:ext uri="{FF2B5EF4-FFF2-40B4-BE49-F238E27FC236}">
                <a16:creationId xmlns:a16="http://schemas.microsoft.com/office/drawing/2014/main" id="{AC6644D4-FC94-4607-AAE8-791EC1192CE5}"/>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96951" y="5735276"/>
            <a:ext cx="893064" cy="893064"/>
          </a:xfrm>
          <a:prstGeom prst="rect">
            <a:avLst/>
          </a:prstGeom>
        </p:spPr>
      </p:pic>
    </p:spTree>
    <p:extLst>
      <p:ext uri="{BB962C8B-B14F-4D97-AF65-F5344CB8AC3E}">
        <p14:creationId xmlns:p14="http://schemas.microsoft.com/office/powerpoint/2010/main" val="21787619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9002D-552F-4EED-BBD5-166C542BC104}"/>
              </a:ext>
            </a:extLst>
          </p:cNvPr>
          <p:cNvSpPr>
            <a:spLocks noGrp="1"/>
          </p:cNvSpPr>
          <p:nvPr>
            <p:ph type="title" idx="4294967295"/>
          </p:nvPr>
        </p:nvSpPr>
        <p:spPr>
          <a:xfrm>
            <a:off x="0" y="0"/>
            <a:ext cx="12192000" cy="1027113"/>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p:spPr>
        <p:txBody>
          <a:bodyPr>
            <a:normAutofit/>
          </a:bodyPr>
          <a:lstStyle/>
          <a:p>
            <a:r>
              <a:rPr lang="en-US" sz="3600" b="1" dirty="0">
                <a:solidFill>
                  <a:schemeClr val="bg1"/>
                </a:solidFill>
                <a:latin typeface="Arial" panose="020B0604020202020204" pitchFamily="34" charset="0"/>
                <a:cs typeface="Arial" panose="020B0604020202020204" pitchFamily="34" charset="0"/>
              </a:rPr>
              <a:t>  Operating Protocols – No Extraneous Words</a:t>
            </a:r>
            <a:endParaRPr lang="en-US" sz="4000" b="1" dirty="0">
              <a:solidFill>
                <a:schemeClr val="bg1"/>
              </a:solidFill>
              <a:latin typeface="Arial" panose="020B0604020202020204" pitchFamily="34" charset="0"/>
              <a:cs typeface="Arial" panose="020B0604020202020204" pitchFamily="34" charset="0"/>
            </a:endParaRPr>
          </a:p>
        </p:txBody>
      </p:sp>
      <p:pic>
        <p:nvPicPr>
          <p:cNvPr id="17" name="Picture 16">
            <a:extLst>
              <a:ext uri="{FF2B5EF4-FFF2-40B4-BE49-F238E27FC236}">
                <a16:creationId xmlns:a16="http://schemas.microsoft.com/office/drawing/2014/main" id="{0B7AA28C-B505-4292-9B81-AB9946145C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0164" y="5735277"/>
            <a:ext cx="1016705" cy="893064"/>
          </a:xfrm>
          <a:prstGeom prst="rect">
            <a:avLst/>
          </a:prstGeom>
        </p:spPr>
      </p:pic>
      <p:sp>
        <p:nvSpPr>
          <p:cNvPr id="18" name="Rectangle 17">
            <a:extLst>
              <a:ext uri="{FF2B5EF4-FFF2-40B4-BE49-F238E27FC236}">
                <a16:creationId xmlns:a16="http://schemas.microsoft.com/office/drawing/2014/main" id="{E35A1E64-21B8-4AB2-A455-DEC33DBF4F4D}"/>
              </a:ext>
            </a:extLst>
          </p:cNvPr>
          <p:cNvSpPr/>
          <p:nvPr/>
        </p:nvSpPr>
        <p:spPr>
          <a:xfrm>
            <a:off x="389976" y="1027113"/>
            <a:ext cx="11412049" cy="3939025"/>
          </a:xfrm>
          <a:prstGeom prst="rect">
            <a:avLst/>
          </a:prstGeom>
        </p:spPr>
        <p:txBody>
          <a:bodyPr wrap="square" tIns="91440" anchor="t" anchorCtr="0">
            <a:noAutofit/>
          </a:bodyPr>
          <a:lstStyle/>
          <a:p>
            <a:pPr>
              <a:lnSpc>
                <a:spcPct val="150000"/>
              </a:lnSpc>
            </a:pPr>
            <a:endParaRPr lang="en-US" dirty="0">
              <a:latin typeface="Arial" panose="020B060402020202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34CCDE6E-AEBC-4AD6-9DFE-AA742525736C}"/>
              </a:ext>
            </a:extLst>
          </p:cNvPr>
          <p:cNvSpPr/>
          <p:nvPr/>
        </p:nvSpPr>
        <p:spPr>
          <a:xfrm>
            <a:off x="389975" y="1434662"/>
            <a:ext cx="11366894" cy="4300615"/>
          </a:xfrm>
          <a:prstGeom prst="rect">
            <a:avLst/>
          </a:prstGeom>
        </p:spPr>
        <p:txBody>
          <a:bodyPr wrap="square">
            <a:noAutofit/>
          </a:bodyPr>
          <a:lstStyle/>
          <a:p>
            <a:pPr>
              <a:lnSpc>
                <a:spcPct val="107000"/>
              </a:lnSpc>
            </a:pPr>
            <a:endParaRPr lang="en-US" sz="2400" dirty="0">
              <a:latin typeface="Arial" panose="020B0604020202020204" pitchFamily="34" charset="0"/>
              <a:ea typeface="Calibri" panose="020F0502020204030204" pitchFamily="34" charset="0"/>
            </a:endParaRPr>
          </a:p>
        </p:txBody>
      </p:sp>
      <p:sp>
        <p:nvSpPr>
          <p:cNvPr id="2" name="Rectangle 1">
            <a:extLst>
              <a:ext uri="{FF2B5EF4-FFF2-40B4-BE49-F238E27FC236}">
                <a16:creationId xmlns:a16="http://schemas.microsoft.com/office/drawing/2014/main" id="{AEC4731D-DA17-43B0-AD0C-57550320E62A}"/>
              </a:ext>
            </a:extLst>
          </p:cNvPr>
          <p:cNvSpPr/>
          <p:nvPr/>
        </p:nvSpPr>
        <p:spPr>
          <a:xfrm>
            <a:off x="435131" y="1275645"/>
            <a:ext cx="11321737" cy="3826934"/>
          </a:xfrm>
          <a:prstGeom prst="rect">
            <a:avLst/>
          </a:prstGeom>
        </p:spPr>
        <p:txBody>
          <a:bodyPr>
            <a:noAutofit/>
          </a:bodyPr>
          <a:lstStyle/>
          <a:p>
            <a:pPr>
              <a:lnSpc>
                <a:spcPct val="107000"/>
              </a:lnSpc>
            </a:pPr>
            <a:endParaRPr lang="en-US" sz="2800" dirty="0">
              <a:latin typeface="Arial" panose="020B0604020202020204" pitchFamily="34" charset="0"/>
              <a:ea typeface="Calibri" panose="020F0502020204030204" pitchFamily="34" charset="0"/>
            </a:endParaRPr>
          </a:p>
        </p:txBody>
      </p:sp>
      <p:sp>
        <p:nvSpPr>
          <p:cNvPr id="3" name="Rectangle 2">
            <a:extLst>
              <a:ext uri="{FF2B5EF4-FFF2-40B4-BE49-F238E27FC236}">
                <a16:creationId xmlns:a16="http://schemas.microsoft.com/office/drawing/2014/main" id="{71F99778-E6A8-49D8-9EA4-7B73851E30EA}"/>
              </a:ext>
            </a:extLst>
          </p:cNvPr>
          <p:cNvSpPr/>
          <p:nvPr/>
        </p:nvSpPr>
        <p:spPr>
          <a:xfrm>
            <a:off x="389973" y="1275201"/>
            <a:ext cx="11321737" cy="3939025"/>
          </a:xfrm>
          <a:prstGeom prst="rect">
            <a:avLst/>
          </a:prstGeom>
        </p:spPr>
        <p:txBody>
          <a:bodyPr>
            <a:noAutofit/>
          </a:bodyPr>
          <a:lstStyle/>
          <a:p>
            <a:endParaRPr lang="en-US" sz="2400"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590902B-CB2A-414E-BD39-641CF9F702F7}"/>
              </a:ext>
            </a:extLst>
          </p:cNvPr>
          <p:cNvSpPr/>
          <p:nvPr/>
        </p:nvSpPr>
        <p:spPr>
          <a:xfrm>
            <a:off x="435129" y="1275201"/>
            <a:ext cx="11366893" cy="4098486"/>
          </a:xfrm>
          <a:prstGeom prst="rect">
            <a:avLst/>
          </a:prstGeom>
        </p:spPr>
        <p:txBody>
          <a:bodyPr wrap="square">
            <a:noAutofit/>
          </a:bodyPr>
          <a:lstStyle/>
          <a:p>
            <a:r>
              <a:rPr lang="en-US" sz="2400" dirty="0">
                <a:latin typeface="Arial" panose="020B0604020202020204" pitchFamily="34" charset="0"/>
                <a:cs typeface="Arial" panose="020B0604020202020204" pitchFamily="34" charset="0"/>
              </a:rPr>
              <a:t>Prowords, Introductory Words, and Operational Words are set aside for special purposes and are recognized by traffic handlers. </a:t>
            </a:r>
          </a:p>
          <a:p>
            <a:endParaRPr lang="en-US" sz="12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Any other words used are likely to cause confusion or be written down by the receiving operator. Words such as “use today's date", "BACK STOP that's two words", “BLACK as in night", etc., are considered bad practice. </a:t>
            </a:r>
          </a:p>
          <a:p>
            <a:endParaRPr lang="en-US" sz="12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Do not say any extraneous words. (i.e. “check” NOT “with a check of”, “to” NOT “going to”, “signature” NOT “break it for the signature”)</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Keep the message as short as possible. Other stations need net time also.</a:t>
            </a:r>
          </a:p>
          <a:p>
            <a:endParaRPr lang="en-US" sz="2400" dirty="0">
              <a:latin typeface="Arial" panose="020B0604020202020204" pitchFamily="34" charset="0"/>
              <a:cs typeface="Arial" panose="020B0604020202020204" pitchFamily="34" charset="0"/>
            </a:endParaRPr>
          </a:p>
        </p:txBody>
      </p:sp>
      <p:pic>
        <p:nvPicPr>
          <p:cNvPr id="10" name="Picture 9">
            <a:extLst>
              <a:ext uri="{FF2B5EF4-FFF2-40B4-BE49-F238E27FC236}">
                <a16:creationId xmlns:a16="http://schemas.microsoft.com/office/drawing/2014/main" id="{EC5FECCF-A8D5-4FDE-81E7-E0A345D3F619}"/>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96951" y="5735276"/>
            <a:ext cx="893064" cy="893064"/>
          </a:xfrm>
          <a:prstGeom prst="rect">
            <a:avLst/>
          </a:prstGeom>
        </p:spPr>
      </p:pic>
    </p:spTree>
    <p:extLst>
      <p:ext uri="{BB962C8B-B14F-4D97-AF65-F5344CB8AC3E}">
        <p14:creationId xmlns:p14="http://schemas.microsoft.com/office/powerpoint/2010/main" val="41111994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9002D-552F-4EED-BBD5-166C542BC104}"/>
              </a:ext>
            </a:extLst>
          </p:cNvPr>
          <p:cNvSpPr>
            <a:spLocks noGrp="1"/>
          </p:cNvSpPr>
          <p:nvPr>
            <p:ph type="title" idx="4294967295"/>
          </p:nvPr>
        </p:nvSpPr>
        <p:spPr>
          <a:xfrm>
            <a:off x="0" y="0"/>
            <a:ext cx="12192000" cy="1027113"/>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p:spPr>
        <p:txBody>
          <a:bodyPr>
            <a:normAutofit/>
          </a:bodyPr>
          <a:lstStyle/>
          <a:p>
            <a:r>
              <a:rPr lang="en-US" sz="3600" b="1" dirty="0">
                <a:solidFill>
                  <a:schemeClr val="bg1"/>
                </a:solidFill>
                <a:latin typeface="Arial" panose="020B0604020202020204" pitchFamily="34" charset="0"/>
                <a:cs typeface="Arial" panose="020B0604020202020204" pitchFamily="34" charset="0"/>
              </a:rPr>
              <a:t>  Operating Protocols – Phonetic Alphabet</a:t>
            </a:r>
            <a:endParaRPr lang="en-US" sz="4000" b="1" dirty="0">
              <a:solidFill>
                <a:schemeClr val="bg1"/>
              </a:solidFill>
              <a:latin typeface="Arial" panose="020B0604020202020204" pitchFamily="34" charset="0"/>
              <a:cs typeface="Arial" panose="020B0604020202020204" pitchFamily="34" charset="0"/>
            </a:endParaRPr>
          </a:p>
        </p:txBody>
      </p:sp>
      <p:pic>
        <p:nvPicPr>
          <p:cNvPr id="17" name="Picture 16">
            <a:extLst>
              <a:ext uri="{FF2B5EF4-FFF2-40B4-BE49-F238E27FC236}">
                <a16:creationId xmlns:a16="http://schemas.microsoft.com/office/drawing/2014/main" id="{0B7AA28C-B505-4292-9B81-AB9946145C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0164" y="5735277"/>
            <a:ext cx="1016705" cy="893064"/>
          </a:xfrm>
          <a:prstGeom prst="rect">
            <a:avLst/>
          </a:prstGeom>
        </p:spPr>
      </p:pic>
      <p:sp>
        <p:nvSpPr>
          <p:cNvPr id="18" name="Rectangle 17">
            <a:extLst>
              <a:ext uri="{FF2B5EF4-FFF2-40B4-BE49-F238E27FC236}">
                <a16:creationId xmlns:a16="http://schemas.microsoft.com/office/drawing/2014/main" id="{E35A1E64-21B8-4AB2-A455-DEC33DBF4F4D}"/>
              </a:ext>
            </a:extLst>
          </p:cNvPr>
          <p:cNvSpPr/>
          <p:nvPr/>
        </p:nvSpPr>
        <p:spPr>
          <a:xfrm>
            <a:off x="389976" y="1027113"/>
            <a:ext cx="11412049" cy="3939025"/>
          </a:xfrm>
          <a:prstGeom prst="rect">
            <a:avLst/>
          </a:prstGeom>
        </p:spPr>
        <p:txBody>
          <a:bodyPr wrap="square" tIns="91440" anchor="t" anchorCtr="0">
            <a:noAutofit/>
          </a:bodyPr>
          <a:lstStyle/>
          <a:p>
            <a:pPr>
              <a:lnSpc>
                <a:spcPct val="150000"/>
              </a:lnSpc>
            </a:pPr>
            <a:endParaRPr lang="en-US" dirty="0">
              <a:latin typeface="Arial" panose="020B060402020202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34CCDE6E-AEBC-4AD6-9DFE-AA742525736C}"/>
              </a:ext>
            </a:extLst>
          </p:cNvPr>
          <p:cNvSpPr/>
          <p:nvPr/>
        </p:nvSpPr>
        <p:spPr>
          <a:xfrm>
            <a:off x="389975" y="1434662"/>
            <a:ext cx="11366894" cy="4300615"/>
          </a:xfrm>
          <a:prstGeom prst="rect">
            <a:avLst/>
          </a:prstGeom>
        </p:spPr>
        <p:txBody>
          <a:bodyPr wrap="square">
            <a:noAutofit/>
          </a:bodyPr>
          <a:lstStyle/>
          <a:p>
            <a:pPr>
              <a:lnSpc>
                <a:spcPct val="107000"/>
              </a:lnSpc>
            </a:pPr>
            <a:endParaRPr lang="en-US" sz="2400" dirty="0">
              <a:latin typeface="Arial" panose="020B0604020202020204" pitchFamily="34" charset="0"/>
              <a:ea typeface="Calibri" panose="020F0502020204030204" pitchFamily="34" charset="0"/>
            </a:endParaRPr>
          </a:p>
        </p:txBody>
      </p:sp>
      <p:sp>
        <p:nvSpPr>
          <p:cNvPr id="2" name="Rectangle 1">
            <a:extLst>
              <a:ext uri="{FF2B5EF4-FFF2-40B4-BE49-F238E27FC236}">
                <a16:creationId xmlns:a16="http://schemas.microsoft.com/office/drawing/2014/main" id="{AEC4731D-DA17-43B0-AD0C-57550320E62A}"/>
              </a:ext>
            </a:extLst>
          </p:cNvPr>
          <p:cNvSpPr/>
          <p:nvPr/>
        </p:nvSpPr>
        <p:spPr>
          <a:xfrm>
            <a:off x="435131" y="1275645"/>
            <a:ext cx="11321737" cy="3826934"/>
          </a:xfrm>
          <a:prstGeom prst="rect">
            <a:avLst/>
          </a:prstGeom>
        </p:spPr>
        <p:txBody>
          <a:bodyPr>
            <a:noAutofit/>
          </a:bodyPr>
          <a:lstStyle/>
          <a:p>
            <a:pPr>
              <a:lnSpc>
                <a:spcPct val="107000"/>
              </a:lnSpc>
            </a:pPr>
            <a:endParaRPr lang="en-US" sz="2800" dirty="0">
              <a:latin typeface="Arial" panose="020B0604020202020204" pitchFamily="34" charset="0"/>
              <a:ea typeface="Calibri" panose="020F0502020204030204" pitchFamily="34" charset="0"/>
            </a:endParaRPr>
          </a:p>
        </p:txBody>
      </p:sp>
      <p:sp>
        <p:nvSpPr>
          <p:cNvPr id="3" name="Rectangle 2">
            <a:extLst>
              <a:ext uri="{FF2B5EF4-FFF2-40B4-BE49-F238E27FC236}">
                <a16:creationId xmlns:a16="http://schemas.microsoft.com/office/drawing/2014/main" id="{71F99778-E6A8-49D8-9EA4-7B73851E30EA}"/>
              </a:ext>
            </a:extLst>
          </p:cNvPr>
          <p:cNvSpPr/>
          <p:nvPr/>
        </p:nvSpPr>
        <p:spPr>
          <a:xfrm>
            <a:off x="389973" y="1275201"/>
            <a:ext cx="11321737" cy="3939025"/>
          </a:xfrm>
          <a:prstGeom prst="rect">
            <a:avLst/>
          </a:prstGeom>
        </p:spPr>
        <p:txBody>
          <a:bodyPr>
            <a:noAutofit/>
          </a:bodyPr>
          <a:lstStyle/>
          <a:p>
            <a:endParaRPr lang="en-US" sz="2400"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590902B-CB2A-414E-BD39-641CF9F702F7}"/>
              </a:ext>
            </a:extLst>
          </p:cNvPr>
          <p:cNvSpPr/>
          <p:nvPr/>
        </p:nvSpPr>
        <p:spPr>
          <a:xfrm>
            <a:off x="435129" y="1028343"/>
            <a:ext cx="11366893" cy="4524315"/>
          </a:xfrm>
          <a:prstGeom prst="rect">
            <a:avLst/>
          </a:prstGeom>
        </p:spPr>
        <p:txBody>
          <a:bodyPr wrap="square">
            <a:spAutoFit/>
          </a:bodyPr>
          <a:lstStyle/>
          <a:p>
            <a:r>
              <a:rPr lang="en-US" sz="2400" dirty="0">
                <a:latin typeface="Arial" panose="020B0604020202020204" pitchFamily="34" charset="0"/>
                <a:cs typeface="Arial" panose="020B0604020202020204" pitchFamily="34" charset="0"/>
              </a:rPr>
              <a:t>All operators should memorize the phonetic alphabet and number pronunciation, and be fluent in spelling groups using phonetics. Practice off the air by sending text to yourself with phonetics.</a:t>
            </a:r>
          </a:p>
          <a:p>
            <a:r>
              <a:rPr lang="es-ES" b="1" dirty="0">
                <a:latin typeface="Arial" panose="020B0604020202020204" pitchFamily="34" charset="0"/>
                <a:cs typeface="Arial" panose="020B0604020202020204" pitchFamily="34" charset="0"/>
              </a:rPr>
              <a:t>A ALFA 				M MIKE 				Y YANKEE</a:t>
            </a:r>
          </a:p>
          <a:p>
            <a:r>
              <a:rPr lang="de-DE" b="1" dirty="0">
                <a:latin typeface="Arial" panose="020B0604020202020204" pitchFamily="34" charset="0"/>
                <a:cs typeface="Arial" panose="020B0604020202020204" pitchFamily="34" charset="0"/>
              </a:rPr>
              <a:t>B BRAVO 			N NOVEMBER 			Z ZULU</a:t>
            </a:r>
          </a:p>
          <a:p>
            <a:r>
              <a:rPr lang="en-US" b="1" dirty="0">
                <a:latin typeface="Arial" panose="020B0604020202020204" pitchFamily="34" charset="0"/>
                <a:cs typeface="Arial" panose="020B0604020202020204" pitchFamily="34" charset="0"/>
              </a:rPr>
              <a:t>C CHARLIE 			O OSCAR 			1 ONE</a:t>
            </a:r>
          </a:p>
          <a:p>
            <a:r>
              <a:rPr lang="en-US" b="1" dirty="0">
                <a:latin typeface="Arial" panose="020B0604020202020204" pitchFamily="34" charset="0"/>
                <a:cs typeface="Arial" panose="020B0604020202020204" pitchFamily="34" charset="0"/>
              </a:rPr>
              <a:t>D DELTA 			P PAPA (PA-PA’) 			2 TWO</a:t>
            </a:r>
          </a:p>
          <a:p>
            <a:r>
              <a:rPr lang="en-US" b="1" dirty="0">
                <a:latin typeface="Arial" panose="020B0604020202020204" pitchFamily="34" charset="0"/>
                <a:cs typeface="Arial" panose="020B0604020202020204" pitchFamily="34" charset="0"/>
              </a:rPr>
              <a:t>E ECHO 			Q QUEBEC (KAY-BEK’) 		3 THREE (TREE)</a:t>
            </a:r>
          </a:p>
          <a:p>
            <a:r>
              <a:rPr lang="en-US" b="1" dirty="0">
                <a:latin typeface="Arial" panose="020B0604020202020204" pitchFamily="34" charset="0"/>
                <a:cs typeface="Arial" panose="020B0604020202020204" pitchFamily="34" charset="0"/>
              </a:rPr>
              <a:t>F FOXTROT 			R ROMEO 			4 FOUR</a:t>
            </a:r>
          </a:p>
          <a:p>
            <a:r>
              <a:rPr lang="en-US" b="1" dirty="0">
                <a:latin typeface="Arial" panose="020B0604020202020204" pitchFamily="34" charset="0"/>
                <a:cs typeface="Arial" panose="020B0604020202020204" pitchFamily="34" charset="0"/>
              </a:rPr>
              <a:t>G GOLF 			S SIERRA 			5 FIVE (FIFE)</a:t>
            </a:r>
          </a:p>
          <a:p>
            <a:r>
              <a:rPr lang="en-US" b="1" dirty="0">
                <a:latin typeface="Arial" panose="020B0604020202020204" pitchFamily="34" charset="0"/>
                <a:cs typeface="Arial" panose="020B0604020202020204" pitchFamily="34" charset="0"/>
              </a:rPr>
              <a:t>H HOTEL 			T TANGO 			6 SIX</a:t>
            </a:r>
          </a:p>
          <a:p>
            <a:r>
              <a:rPr lang="en-US" b="1" dirty="0">
                <a:latin typeface="Arial" panose="020B0604020202020204" pitchFamily="34" charset="0"/>
                <a:cs typeface="Arial" panose="020B0604020202020204" pitchFamily="34" charset="0"/>
              </a:rPr>
              <a:t>I INDIA 				U UNIFORM 			7 SEVEN</a:t>
            </a:r>
          </a:p>
          <a:p>
            <a:r>
              <a:rPr lang="en-US" b="1" dirty="0">
                <a:latin typeface="Arial" panose="020B0604020202020204" pitchFamily="34" charset="0"/>
                <a:cs typeface="Arial" panose="020B0604020202020204" pitchFamily="34" charset="0"/>
              </a:rPr>
              <a:t>J JULIETT 			V VICTOR 			8 EIGHT</a:t>
            </a:r>
          </a:p>
          <a:p>
            <a:r>
              <a:rPr lang="en-US" b="1" dirty="0">
                <a:latin typeface="Arial" panose="020B0604020202020204" pitchFamily="34" charset="0"/>
                <a:cs typeface="Arial" panose="020B0604020202020204" pitchFamily="34" charset="0"/>
              </a:rPr>
              <a:t>K KILO 				W WHISKEY 			9 NINE (NINER)</a:t>
            </a:r>
          </a:p>
          <a:p>
            <a:r>
              <a:rPr lang="en-US" b="1" dirty="0">
                <a:latin typeface="Arial" panose="020B0604020202020204" pitchFamily="34" charset="0"/>
                <a:cs typeface="Arial" panose="020B0604020202020204" pitchFamily="34" charset="0"/>
              </a:rPr>
              <a:t>L LIMA 				X X-RAY 			0 ZERO (Z-ROW)</a:t>
            </a:r>
            <a:endParaRPr lang="en-US" dirty="0">
              <a:latin typeface="Arial" panose="020B0604020202020204" pitchFamily="34" charset="0"/>
              <a:cs typeface="Arial" panose="020B0604020202020204" pitchFamily="34" charset="0"/>
            </a:endParaRPr>
          </a:p>
        </p:txBody>
      </p:sp>
      <p:pic>
        <p:nvPicPr>
          <p:cNvPr id="10" name="Picture 9">
            <a:extLst>
              <a:ext uri="{FF2B5EF4-FFF2-40B4-BE49-F238E27FC236}">
                <a16:creationId xmlns:a16="http://schemas.microsoft.com/office/drawing/2014/main" id="{28F77197-896A-4321-9707-C7873F77472F}"/>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96951" y="5735276"/>
            <a:ext cx="893064" cy="893064"/>
          </a:xfrm>
          <a:prstGeom prst="rect">
            <a:avLst/>
          </a:prstGeom>
        </p:spPr>
      </p:pic>
    </p:spTree>
    <p:extLst>
      <p:ext uri="{BB962C8B-B14F-4D97-AF65-F5344CB8AC3E}">
        <p14:creationId xmlns:p14="http://schemas.microsoft.com/office/powerpoint/2010/main" val="17327252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9002D-552F-4EED-BBD5-166C542BC104}"/>
              </a:ext>
            </a:extLst>
          </p:cNvPr>
          <p:cNvSpPr>
            <a:spLocks noGrp="1"/>
          </p:cNvSpPr>
          <p:nvPr>
            <p:ph type="title" idx="4294967295"/>
          </p:nvPr>
        </p:nvSpPr>
        <p:spPr>
          <a:xfrm>
            <a:off x="0" y="0"/>
            <a:ext cx="12192000" cy="1027113"/>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p:spPr>
        <p:txBody>
          <a:bodyPr>
            <a:normAutofit/>
          </a:bodyPr>
          <a:lstStyle/>
          <a:p>
            <a:r>
              <a:rPr lang="en-US" sz="3600" b="1" dirty="0">
                <a:solidFill>
                  <a:schemeClr val="bg1"/>
                </a:solidFill>
                <a:latin typeface="Arial" panose="020B0604020202020204" pitchFamily="34" charset="0"/>
                <a:cs typeface="Arial" panose="020B0604020202020204" pitchFamily="34" charset="0"/>
              </a:rPr>
              <a:t>  Operating Protocols – Use of Pauses</a:t>
            </a:r>
            <a:endParaRPr lang="en-US" sz="4000" b="1" dirty="0">
              <a:solidFill>
                <a:schemeClr val="bg1"/>
              </a:solidFill>
              <a:latin typeface="Arial" panose="020B0604020202020204" pitchFamily="34" charset="0"/>
              <a:cs typeface="Arial" panose="020B0604020202020204" pitchFamily="34" charset="0"/>
            </a:endParaRPr>
          </a:p>
        </p:txBody>
      </p:sp>
      <p:pic>
        <p:nvPicPr>
          <p:cNvPr id="17" name="Picture 16">
            <a:extLst>
              <a:ext uri="{FF2B5EF4-FFF2-40B4-BE49-F238E27FC236}">
                <a16:creationId xmlns:a16="http://schemas.microsoft.com/office/drawing/2014/main" id="{0B7AA28C-B505-4292-9B81-AB9946145C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0164" y="5735277"/>
            <a:ext cx="1016705" cy="893064"/>
          </a:xfrm>
          <a:prstGeom prst="rect">
            <a:avLst/>
          </a:prstGeom>
        </p:spPr>
      </p:pic>
      <p:sp>
        <p:nvSpPr>
          <p:cNvPr id="18" name="Rectangle 17">
            <a:extLst>
              <a:ext uri="{FF2B5EF4-FFF2-40B4-BE49-F238E27FC236}">
                <a16:creationId xmlns:a16="http://schemas.microsoft.com/office/drawing/2014/main" id="{E35A1E64-21B8-4AB2-A455-DEC33DBF4F4D}"/>
              </a:ext>
            </a:extLst>
          </p:cNvPr>
          <p:cNvSpPr/>
          <p:nvPr/>
        </p:nvSpPr>
        <p:spPr>
          <a:xfrm>
            <a:off x="389976" y="1027113"/>
            <a:ext cx="11412049" cy="3939025"/>
          </a:xfrm>
          <a:prstGeom prst="rect">
            <a:avLst/>
          </a:prstGeom>
        </p:spPr>
        <p:txBody>
          <a:bodyPr wrap="square" tIns="91440" anchor="t" anchorCtr="0">
            <a:noAutofit/>
          </a:bodyPr>
          <a:lstStyle/>
          <a:p>
            <a:pPr>
              <a:lnSpc>
                <a:spcPct val="150000"/>
              </a:lnSpc>
            </a:pPr>
            <a:endParaRPr lang="en-US" dirty="0">
              <a:latin typeface="Arial" panose="020B060402020202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34CCDE6E-AEBC-4AD6-9DFE-AA742525736C}"/>
              </a:ext>
            </a:extLst>
          </p:cNvPr>
          <p:cNvSpPr/>
          <p:nvPr/>
        </p:nvSpPr>
        <p:spPr>
          <a:xfrm>
            <a:off x="389975" y="1434662"/>
            <a:ext cx="11366894" cy="4300615"/>
          </a:xfrm>
          <a:prstGeom prst="rect">
            <a:avLst/>
          </a:prstGeom>
        </p:spPr>
        <p:txBody>
          <a:bodyPr wrap="square">
            <a:noAutofit/>
          </a:bodyPr>
          <a:lstStyle/>
          <a:p>
            <a:pPr>
              <a:lnSpc>
                <a:spcPct val="107000"/>
              </a:lnSpc>
            </a:pPr>
            <a:endParaRPr lang="en-US" sz="2400" dirty="0">
              <a:latin typeface="Arial" panose="020B0604020202020204" pitchFamily="34" charset="0"/>
              <a:ea typeface="Calibri" panose="020F0502020204030204" pitchFamily="34" charset="0"/>
            </a:endParaRPr>
          </a:p>
        </p:txBody>
      </p:sp>
      <p:sp>
        <p:nvSpPr>
          <p:cNvPr id="2" name="Rectangle 1">
            <a:extLst>
              <a:ext uri="{FF2B5EF4-FFF2-40B4-BE49-F238E27FC236}">
                <a16:creationId xmlns:a16="http://schemas.microsoft.com/office/drawing/2014/main" id="{AEC4731D-DA17-43B0-AD0C-57550320E62A}"/>
              </a:ext>
            </a:extLst>
          </p:cNvPr>
          <p:cNvSpPr/>
          <p:nvPr/>
        </p:nvSpPr>
        <p:spPr>
          <a:xfrm>
            <a:off x="435131" y="1275645"/>
            <a:ext cx="11321737" cy="3826934"/>
          </a:xfrm>
          <a:prstGeom prst="rect">
            <a:avLst/>
          </a:prstGeom>
        </p:spPr>
        <p:txBody>
          <a:bodyPr>
            <a:noAutofit/>
          </a:bodyPr>
          <a:lstStyle/>
          <a:p>
            <a:pPr>
              <a:lnSpc>
                <a:spcPct val="107000"/>
              </a:lnSpc>
            </a:pPr>
            <a:endParaRPr lang="en-US" sz="2800" dirty="0">
              <a:latin typeface="Arial" panose="020B0604020202020204" pitchFamily="34" charset="0"/>
              <a:ea typeface="Calibri" panose="020F0502020204030204" pitchFamily="34" charset="0"/>
            </a:endParaRPr>
          </a:p>
        </p:txBody>
      </p:sp>
      <p:sp>
        <p:nvSpPr>
          <p:cNvPr id="3" name="Rectangle 2">
            <a:extLst>
              <a:ext uri="{FF2B5EF4-FFF2-40B4-BE49-F238E27FC236}">
                <a16:creationId xmlns:a16="http://schemas.microsoft.com/office/drawing/2014/main" id="{71F99778-E6A8-49D8-9EA4-7B73851E30EA}"/>
              </a:ext>
            </a:extLst>
          </p:cNvPr>
          <p:cNvSpPr/>
          <p:nvPr/>
        </p:nvSpPr>
        <p:spPr>
          <a:xfrm>
            <a:off x="389973" y="1275201"/>
            <a:ext cx="11321737" cy="3939025"/>
          </a:xfrm>
          <a:prstGeom prst="rect">
            <a:avLst/>
          </a:prstGeom>
        </p:spPr>
        <p:txBody>
          <a:bodyPr>
            <a:noAutofit/>
          </a:bodyPr>
          <a:lstStyle/>
          <a:p>
            <a:endParaRPr lang="en-US" sz="2400"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590902B-CB2A-414E-BD39-641CF9F702F7}"/>
              </a:ext>
            </a:extLst>
          </p:cNvPr>
          <p:cNvSpPr/>
          <p:nvPr/>
        </p:nvSpPr>
        <p:spPr>
          <a:xfrm>
            <a:off x="435129" y="1186129"/>
            <a:ext cx="11366893" cy="4187558"/>
          </a:xfrm>
          <a:prstGeom prst="rect">
            <a:avLst/>
          </a:prstGeom>
        </p:spPr>
        <p:txBody>
          <a:bodyPr wrap="square">
            <a:noAutofit/>
          </a:bodyPr>
          <a:lstStyle/>
          <a:p>
            <a:r>
              <a:rPr lang="en-US" sz="2400" dirty="0">
                <a:latin typeface="Arial" panose="020B0604020202020204" pitchFamily="34" charset="0"/>
                <a:cs typeface="Arial" panose="020B0604020202020204" pitchFamily="34" charset="0"/>
              </a:rPr>
              <a:t>Pauses are crucially important tools in voicing messages. Pauses exist between words/letters, groups (essential for clarity and separation), at the end of the preamble, after each line of an address, the mandatory listening pause after the first BREAK, and even after every five words of text. </a:t>
            </a:r>
          </a:p>
          <a:p>
            <a:endParaRPr lang="en-US" sz="8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A clear group pause will distinguish between “SOUTHFORK" and “SOUTH" “FORK" easily.</a:t>
            </a:r>
          </a:p>
          <a:p>
            <a:endParaRPr lang="en-US" sz="8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Pauses are essential to allow copying time for the receiving operator also --- use longer pauses after longer groups, especially after the city in the Preamble or Address.</a:t>
            </a:r>
          </a:p>
          <a:p>
            <a:endParaRPr lang="en-US" sz="8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The receiving operator hears such pauses. They are clues to what is coming next in addition to aiding in correct group copying. Use pauses, they're free.</a:t>
            </a:r>
          </a:p>
        </p:txBody>
      </p:sp>
      <p:pic>
        <p:nvPicPr>
          <p:cNvPr id="10" name="Picture 9">
            <a:extLst>
              <a:ext uri="{FF2B5EF4-FFF2-40B4-BE49-F238E27FC236}">
                <a16:creationId xmlns:a16="http://schemas.microsoft.com/office/drawing/2014/main" id="{E8359776-7726-4240-9596-0E3BC87F3844}"/>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96951" y="5735276"/>
            <a:ext cx="893064" cy="893064"/>
          </a:xfrm>
          <a:prstGeom prst="rect">
            <a:avLst/>
          </a:prstGeom>
        </p:spPr>
      </p:pic>
    </p:spTree>
    <p:extLst>
      <p:ext uri="{BB962C8B-B14F-4D97-AF65-F5344CB8AC3E}">
        <p14:creationId xmlns:p14="http://schemas.microsoft.com/office/powerpoint/2010/main" val="16819755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9002D-552F-4EED-BBD5-166C542BC104}"/>
              </a:ext>
            </a:extLst>
          </p:cNvPr>
          <p:cNvSpPr>
            <a:spLocks noGrp="1"/>
          </p:cNvSpPr>
          <p:nvPr>
            <p:ph type="title" idx="4294967295"/>
          </p:nvPr>
        </p:nvSpPr>
        <p:spPr>
          <a:xfrm>
            <a:off x="0" y="0"/>
            <a:ext cx="12192000" cy="1027113"/>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p:spPr>
        <p:txBody>
          <a:bodyPr>
            <a:normAutofit/>
          </a:bodyPr>
          <a:lstStyle/>
          <a:p>
            <a:r>
              <a:rPr lang="en-US" sz="3600" b="1" dirty="0">
                <a:solidFill>
                  <a:schemeClr val="bg1"/>
                </a:solidFill>
                <a:latin typeface="Arial" panose="020B0604020202020204" pitchFamily="34" charset="0"/>
                <a:cs typeface="Arial" panose="020B0604020202020204" pitchFamily="34" charset="0"/>
              </a:rPr>
              <a:t>  Operating Protocols – Prowords</a:t>
            </a:r>
            <a:endParaRPr lang="en-US" sz="4000" b="1" dirty="0">
              <a:solidFill>
                <a:schemeClr val="bg1"/>
              </a:solidFill>
              <a:latin typeface="Arial" panose="020B0604020202020204" pitchFamily="34" charset="0"/>
              <a:cs typeface="Arial" panose="020B0604020202020204" pitchFamily="34" charset="0"/>
            </a:endParaRPr>
          </a:p>
        </p:txBody>
      </p:sp>
      <p:pic>
        <p:nvPicPr>
          <p:cNvPr id="17" name="Picture 16">
            <a:extLst>
              <a:ext uri="{FF2B5EF4-FFF2-40B4-BE49-F238E27FC236}">
                <a16:creationId xmlns:a16="http://schemas.microsoft.com/office/drawing/2014/main" id="{0B7AA28C-B505-4292-9B81-AB9946145C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0164" y="5735277"/>
            <a:ext cx="1016705" cy="893064"/>
          </a:xfrm>
          <a:prstGeom prst="rect">
            <a:avLst/>
          </a:prstGeom>
        </p:spPr>
      </p:pic>
      <p:sp>
        <p:nvSpPr>
          <p:cNvPr id="18" name="Rectangle 17">
            <a:extLst>
              <a:ext uri="{FF2B5EF4-FFF2-40B4-BE49-F238E27FC236}">
                <a16:creationId xmlns:a16="http://schemas.microsoft.com/office/drawing/2014/main" id="{E35A1E64-21B8-4AB2-A455-DEC33DBF4F4D}"/>
              </a:ext>
            </a:extLst>
          </p:cNvPr>
          <p:cNvSpPr/>
          <p:nvPr/>
        </p:nvSpPr>
        <p:spPr>
          <a:xfrm>
            <a:off x="389976" y="1027113"/>
            <a:ext cx="11412049" cy="3939025"/>
          </a:xfrm>
          <a:prstGeom prst="rect">
            <a:avLst/>
          </a:prstGeom>
        </p:spPr>
        <p:txBody>
          <a:bodyPr wrap="square" tIns="91440" anchor="t" anchorCtr="0">
            <a:noAutofit/>
          </a:bodyPr>
          <a:lstStyle/>
          <a:p>
            <a:pPr>
              <a:lnSpc>
                <a:spcPct val="150000"/>
              </a:lnSpc>
            </a:pPr>
            <a:endParaRPr lang="en-US" dirty="0">
              <a:latin typeface="Arial" panose="020B060402020202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34CCDE6E-AEBC-4AD6-9DFE-AA742525736C}"/>
              </a:ext>
            </a:extLst>
          </p:cNvPr>
          <p:cNvSpPr/>
          <p:nvPr/>
        </p:nvSpPr>
        <p:spPr>
          <a:xfrm>
            <a:off x="389975" y="1434662"/>
            <a:ext cx="11366894" cy="4300615"/>
          </a:xfrm>
          <a:prstGeom prst="rect">
            <a:avLst/>
          </a:prstGeom>
        </p:spPr>
        <p:txBody>
          <a:bodyPr wrap="square">
            <a:noAutofit/>
          </a:bodyPr>
          <a:lstStyle/>
          <a:p>
            <a:pPr>
              <a:lnSpc>
                <a:spcPct val="107000"/>
              </a:lnSpc>
            </a:pPr>
            <a:endParaRPr lang="en-US" sz="2400" dirty="0">
              <a:latin typeface="Arial" panose="020B0604020202020204" pitchFamily="34" charset="0"/>
              <a:ea typeface="Calibri" panose="020F0502020204030204" pitchFamily="34" charset="0"/>
            </a:endParaRPr>
          </a:p>
        </p:txBody>
      </p:sp>
      <p:sp>
        <p:nvSpPr>
          <p:cNvPr id="2" name="Rectangle 1">
            <a:extLst>
              <a:ext uri="{FF2B5EF4-FFF2-40B4-BE49-F238E27FC236}">
                <a16:creationId xmlns:a16="http://schemas.microsoft.com/office/drawing/2014/main" id="{AEC4731D-DA17-43B0-AD0C-57550320E62A}"/>
              </a:ext>
            </a:extLst>
          </p:cNvPr>
          <p:cNvSpPr/>
          <p:nvPr/>
        </p:nvSpPr>
        <p:spPr>
          <a:xfrm>
            <a:off x="435131" y="1275645"/>
            <a:ext cx="11321737" cy="3826934"/>
          </a:xfrm>
          <a:prstGeom prst="rect">
            <a:avLst/>
          </a:prstGeom>
        </p:spPr>
        <p:txBody>
          <a:bodyPr>
            <a:noAutofit/>
          </a:bodyPr>
          <a:lstStyle/>
          <a:p>
            <a:pPr>
              <a:lnSpc>
                <a:spcPct val="107000"/>
              </a:lnSpc>
            </a:pPr>
            <a:endParaRPr lang="en-US" sz="2800" dirty="0">
              <a:latin typeface="Arial" panose="020B0604020202020204" pitchFamily="34" charset="0"/>
              <a:ea typeface="Calibri" panose="020F0502020204030204" pitchFamily="34" charset="0"/>
            </a:endParaRPr>
          </a:p>
        </p:txBody>
      </p:sp>
      <p:sp>
        <p:nvSpPr>
          <p:cNvPr id="3" name="Rectangle 2">
            <a:extLst>
              <a:ext uri="{FF2B5EF4-FFF2-40B4-BE49-F238E27FC236}">
                <a16:creationId xmlns:a16="http://schemas.microsoft.com/office/drawing/2014/main" id="{71F99778-E6A8-49D8-9EA4-7B73851E30EA}"/>
              </a:ext>
            </a:extLst>
          </p:cNvPr>
          <p:cNvSpPr/>
          <p:nvPr/>
        </p:nvSpPr>
        <p:spPr>
          <a:xfrm>
            <a:off x="389973" y="1275201"/>
            <a:ext cx="11321737" cy="3939025"/>
          </a:xfrm>
          <a:prstGeom prst="rect">
            <a:avLst/>
          </a:prstGeom>
        </p:spPr>
        <p:txBody>
          <a:bodyPr>
            <a:noAutofit/>
          </a:bodyPr>
          <a:lstStyle/>
          <a:p>
            <a:endParaRPr lang="en-US" sz="2400"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590902B-CB2A-414E-BD39-641CF9F702F7}"/>
              </a:ext>
            </a:extLst>
          </p:cNvPr>
          <p:cNvSpPr/>
          <p:nvPr/>
        </p:nvSpPr>
        <p:spPr>
          <a:xfrm>
            <a:off x="367394" y="1264429"/>
            <a:ext cx="11366893" cy="4187558"/>
          </a:xfrm>
          <a:prstGeom prst="rect">
            <a:avLst/>
          </a:prstGeom>
        </p:spPr>
        <p:txBody>
          <a:bodyPr wrap="square">
            <a:noAutofit/>
          </a:bodyPr>
          <a:lstStyle/>
          <a:p>
            <a:r>
              <a:rPr lang="en-US" sz="2400" dirty="0">
                <a:latin typeface="Arial" panose="020B0604020202020204" pitchFamily="34" charset="0"/>
                <a:cs typeface="Arial" panose="020B0604020202020204" pitchFamily="34" charset="0"/>
              </a:rPr>
              <a:t>The proword “number” begins message copy. It tells the operator to copy everything after hearing the word “number”.</a:t>
            </a:r>
          </a:p>
          <a:p>
            <a:endParaRPr lang="en-US" sz="12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To begin the message, say "number ..." then transmit the preamble. This is the short formal way to initiate copy. (It has been a long-standing custom to begin by saying “Please copy number...” or “Copy message number...” but these informalities are not required.)</a:t>
            </a:r>
          </a:p>
          <a:p>
            <a:endParaRPr lang="en-US" sz="12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The corresponding proword word to stop copy is "end".</a:t>
            </a:r>
          </a:p>
          <a:p>
            <a:endParaRPr lang="en-US" sz="12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In other words, written copy is begun with “number” and terminated with “end”.</a:t>
            </a:r>
          </a:p>
        </p:txBody>
      </p:sp>
      <p:pic>
        <p:nvPicPr>
          <p:cNvPr id="10" name="Picture 9">
            <a:extLst>
              <a:ext uri="{FF2B5EF4-FFF2-40B4-BE49-F238E27FC236}">
                <a16:creationId xmlns:a16="http://schemas.microsoft.com/office/drawing/2014/main" id="{65C33851-8472-4204-A6C5-E9AFD820160A}"/>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96951" y="5735276"/>
            <a:ext cx="893064" cy="893064"/>
          </a:xfrm>
          <a:prstGeom prst="rect">
            <a:avLst/>
          </a:prstGeom>
        </p:spPr>
      </p:pic>
    </p:spTree>
    <p:extLst>
      <p:ext uri="{BB962C8B-B14F-4D97-AF65-F5344CB8AC3E}">
        <p14:creationId xmlns:p14="http://schemas.microsoft.com/office/powerpoint/2010/main" val="30555898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9002D-552F-4EED-BBD5-166C542BC104}"/>
              </a:ext>
            </a:extLst>
          </p:cNvPr>
          <p:cNvSpPr>
            <a:spLocks noGrp="1"/>
          </p:cNvSpPr>
          <p:nvPr>
            <p:ph type="title" idx="4294967295"/>
          </p:nvPr>
        </p:nvSpPr>
        <p:spPr>
          <a:xfrm>
            <a:off x="0" y="0"/>
            <a:ext cx="12192000" cy="1027113"/>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p:spPr>
        <p:txBody>
          <a:bodyPr>
            <a:normAutofit/>
          </a:bodyPr>
          <a:lstStyle/>
          <a:p>
            <a:r>
              <a:rPr lang="en-US" sz="3600" b="1" dirty="0">
                <a:solidFill>
                  <a:schemeClr val="bg1"/>
                </a:solidFill>
                <a:latin typeface="Arial" panose="020B0604020202020204" pitchFamily="34" charset="0"/>
                <a:cs typeface="Arial" panose="020B0604020202020204" pitchFamily="34" charset="0"/>
              </a:rPr>
              <a:t>  Operating Protocols – Break</a:t>
            </a:r>
            <a:endParaRPr lang="en-US" sz="4000" b="1" dirty="0">
              <a:solidFill>
                <a:schemeClr val="bg1"/>
              </a:solidFill>
              <a:latin typeface="Arial" panose="020B0604020202020204" pitchFamily="34" charset="0"/>
              <a:cs typeface="Arial" panose="020B0604020202020204" pitchFamily="34" charset="0"/>
            </a:endParaRPr>
          </a:p>
        </p:txBody>
      </p:sp>
      <p:pic>
        <p:nvPicPr>
          <p:cNvPr id="17" name="Picture 16">
            <a:extLst>
              <a:ext uri="{FF2B5EF4-FFF2-40B4-BE49-F238E27FC236}">
                <a16:creationId xmlns:a16="http://schemas.microsoft.com/office/drawing/2014/main" id="{0B7AA28C-B505-4292-9B81-AB9946145C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0164" y="5735277"/>
            <a:ext cx="1016705" cy="893064"/>
          </a:xfrm>
          <a:prstGeom prst="rect">
            <a:avLst/>
          </a:prstGeom>
        </p:spPr>
      </p:pic>
      <p:sp>
        <p:nvSpPr>
          <p:cNvPr id="18" name="Rectangle 17">
            <a:extLst>
              <a:ext uri="{FF2B5EF4-FFF2-40B4-BE49-F238E27FC236}">
                <a16:creationId xmlns:a16="http://schemas.microsoft.com/office/drawing/2014/main" id="{E35A1E64-21B8-4AB2-A455-DEC33DBF4F4D}"/>
              </a:ext>
            </a:extLst>
          </p:cNvPr>
          <p:cNvSpPr/>
          <p:nvPr/>
        </p:nvSpPr>
        <p:spPr>
          <a:xfrm>
            <a:off x="389976" y="1027113"/>
            <a:ext cx="11412049" cy="3939025"/>
          </a:xfrm>
          <a:prstGeom prst="rect">
            <a:avLst/>
          </a:prstGeom>
        </p:spPr>
        <p:txBody>
          <a:bodyPr wrap="square" tIns="91440" anchor="t" anchorCtr="0">
            <a:noAutofit/>
          </a:bodyPr>
          <a:lstStyle/>
          <a:p>
            <a:pPr>
              <a:lnSpc>
                <a:spcPct val="150000"/>
              </a:lnSpc>
            </a:pPr>
            <a:endParaRPr lang="en-US" dirty="0">
              <a:latin typeface="Arial" panose="020B060402020202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34CCDE6E-AEBC-4AD6-9DFE-AA742525736C}"/>
              </a:ext>
            </a:extLst>
          </p:cNvPr>
          <p:cNvSpPr/>
          <p:nvPr/>
        </p:nvSpPr>
        <p:spPr>
          <a:xfrm>
            <a:off x="389975" y="1434662"/>
            <a:ext cx="11366894" cy="4300615"/>
          </a:xfrm>
          <a:prstGeom prst="rect">
            <a:avLst/>
          </a:prstGeom>
        </p:spPr>
        <p:txBody>
          <a:bodyPr wrap="square">
            <a:noAutofit/>
          </a:bodyPr>
          <a:lstStyle/>
          <a:p>
            <a:pPr>
              <a:lnSpc>
                <a:spcPct val="107000"/>
              </a:lnSpc>
            </a:pPr>
            <a:endParaRPr lang="en-US" sz="2400" dirty="0">
              <a:latin typeface="Arial" panose="020B0604020202020204" pitchFamily="34" charset="0"/>
              <a:ea typeface="Calibri" panose="020F0502020204030204" pitchFamily="34" charset="0"/>
            </a:endParaRPr>
          </a:p>
        </p:txBody>
      </p:sp>
      <p:sp>
        <p:nvSpPr>
          <p:cNvPr id="2" name="Rectangle 1">
            <a:extLst>
              <a:ext uri="{FF2B5EF4-FFF2-40B4-BE49-F238E27FC236}">
                <a16:creationId xmlns:a16="http://schemas.microsoft.com/office/drawing/2014/main" id="{AEC4731D-DA17-43B0-AD0C-57550320E62A}"/>
              </a:ext>
            </a:extLst>
          </p:cNvPr>
          <p:cNvSpPr/>
          <p:nvPr/>
        </p:nvSpPr>
        <p:spPr>
          <a:xfrm>
            <a:off x="435131" y="1275645"/>
            <a:ext cx="11321737" cy="3826934"/>
          </a:xfrm>
          <a:prstGeom prst="rect">
            <a:avLst/>
          </a:prstGeom>
        </p:spPr>
        <p:txBody>
          <a:bodyPr>
            <a:noAutofit/>
          </a:bodyPr>
          <a:lstStyle/>
          <a:p>
            <a:pPr>
              <a:lnSpc>
                <a:spcPct val="107000"/>
              </a:lnSpc>
            </a:pPr>
            <a:endParaRPr lang="en-US" sz="2800" dirty="0">
              <a:latin typeface="Arial" panose="020B0604020202020204" pitchFamily="34" charset="0"/>
              <a:ea typeface="Calibri" panose="020F0502020204030204" pitchFamily="34" charset="0"/>
            </a:endParaRPr>
          </a:p>
        </p:txBody>
      </p:sp>
      <p:sp>
        <p:nvSpPr>
          <p:cNvPr id="3" name="Rectangle 2">
            <a:extLst>
              <a:ext uri="{FF2B5EF4-FFF2-40B4-BE49-F238E27FC236}">
                <a16:creationId xmlns:a16="http://schemas.microsoft.com/office/drawing/2014/main" id="{71F99778-E6A8-49D8-9EA4-7B73851E30EA}"/>
              </a:ext>
            </a:extLst>
          </p:cNvPr>
          <p:cNvSpPr/>
          <p:nvPr/>
        </p:nvSpPr>
        <p:spPr>
          <a:xfrm>
            <a:off x="389973" y="1275201"/>
            <a:ext cx="11321737" cy="3939025"/>
          </a:xfrm>
          <a:prstGeom prst="rect">
            <a:avLst/>
          </a:prstGeom>
        </p:spPr>
        <p:txBody>
          <a:bodyPr>
            <a:noAutofit/>
          </a:bodyPr>
          <a:lstStyle/>
          <a:p>
            <a:endParaRPr lang="en-US" sz="2400"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590902B-CB2A-414E-BD39-641CF9F702F7}"/>
              </a:ext>
            </a:extLst>
          </p:cNvPr>
          <p:cNvSpPr/>
          <p:nvPr/>
        </p:nvSpPr>
        <p:spPr>
          <a:xfrm>
            <a:off x="435129" y="1186129"/>
            <a:ext cx="11366893" cy="4187558"/>
          </a:xfrm>
          <a:prstGeom prst="rect">
            <a:avLst/>
          </a:prstGeom>
        </p:spPr>
        <p:txBody>
          <a:bodyPr wrap="square">
            <a:noAutofit/>
          </a:bodyPr>
          <a:lstStyle/>
          <a:p>
            <a:r>
              <a:rPr lang="en-US" sz="2400" dirty="0">
                <a:latin typeface="Arial" panose="020B0604020202020204" pitchFamily="34" charset="0"/>
                <a:cs typeface="Arial" panose="020B0604020202020204" pitchFamily="34" charset="0"/>
              </a:rPr>
              <a:t>The proword “break” marks the start of the text, and “break” at the end of the text marks the start of the signature.</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The first “break” at the start of the text requires a pause after saying the word to listen for fill requests in the address information. The receiving station does not respond at “break” unless necessary. </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The “break” used to end the text does NOT require a pause before continuing with the signature.</a:t>
            </a:r>
          </a:p>
        </p:txBody>
      </p:sp>
      <p:pic>
        <p:nvPicPr>
          <p:cNvPr id="10" name="Picture 9">
            <a:extLst>
              <a:ext uri="{FF2B5EF4-FFF2-40B4-BE49-F238E27FC236}">
                <a16:creationId xmlns:a16="http://schemas.microsoft.com/office/drawing/2014/main" id="{2F6C1CBC-570B-447E-928F-9D9E92CBFBB3}"/>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96951" y="5735276"/>
            <a:ext cx="893064" cy="893064"/>
          </a:xfrm>
          <a:prstGeom prst="rect">
            <a:avLst/>
          </a:prstGeom>
        </p:spPr>
      </p:pic>
    </p:spTree>
    <p:extLst>
      <p:ext uri="{BB962C8B-B14F-4D97-AF65-F5344CB8AC3E}">
        <p14:creationId xmlns:p14="http://schemas.microsoft.com/office/powerpoint/2010/main" val="1880874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9002D-552F-4EED-BBD5-166C542BC104}"/>
              </a:ext>
            </a:extLst>
          </p:cNvPr>
          <p:cNvSpPr>
            <a:spLocks noGrp="1"/>
          </p:cNvSpPr>
          <p:nvPr>
            <p:ph type="title" idx="4294967295"/>
          </p:nvPr>
        </p:nvSpPr>
        <p:spPr>
          <a:xfrm>
            <a:off x="0" y="0"/>
            <a:ext cx="12192000" cy="1027113"/>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p:spPr>
        <p:txBody>
          <a:bodyPr>
            <a:normAutofit/>
          </a:bodyPr>
          <a:lstStyle/>
          <a:p>
            <a:r>
              <a:rPr lang="en-US" sz="3600" dirty="0">
                <a:latin typeface="Arial" panose="020B0604020202020204" pitchFamily="34" charset="0"/>
                <a:cs typeface="Arial" panose="020B0604020202020204" pitchFamily="34" charset="0"/>
              </a:rPr>
              <a:t>  </a:t>
            </a:r>
            <a:r>
              <a:rPr lang="en-US" sz="3200" b="1" dirty="0">
                <a:solidFill>
                  <a:schemeClr val="bg1"/>
                </a:solidFill>
                <a:latin typeface="Arial" panose="020B0604020202020204" pitchFamily="34" charset="0"/>
                <a:cs typeface="Arial" panose="020B0604020202020204" pitchFamily="34" charset="0"/>
              </a:rPr>
              <a:t>Mendocino County Auxiliary Communications Service</a:t>
            </a:r>
          </a:p>
        </p:txBody>
      </p:sp>
      <p:pic>
        <p:nvPicPr>
          <p:cNvPr id="17" name="Picture 16">
            <a:extLst>
              <a:ext uri="{FF2B5EF4-FFF2-40B4-BE49-F238E27FC236}">
                <a16:creationId xmlns:a16="http://schemas.microsoft.com/office/drawing/2014/main" id="{0B7AA28C-B505-4292-9B81-AB9946145C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0164" y="5735277"/>
            <a:ext cx="1016705" cy="893064"/>
          </a:xfrm>
          <a:prstGeom prst="rect">
            <a:avLst/>
          </a:prstGeom>
        </p:spPr>
      </p:pic>
      <p:sp>
        <p:nvSpPr>
          <p:cNvPr id="18" name="Rectangle 17">
            <a:extLst>
              <a:ext uri="{FF2B5EF4-FFF2-40B4-BE49-F238E27FC236}">
                <a16:creationId xmlns:a16="http://schemas.microsoft.com/office/drawing/2014/main" id="{E35A1E64-21B8-4AB2-A455-DEC33DBF4F4D}"/>
              </a:ext>
            </a:extLst>
          </p:cNvPr>
          <p:cNvSpPr/>
          <p:nvPr/>
        </p:nvSpPr>
        <p:spPr>
          <a:xfrm>
            <a:off x="389976" y="1027113"/>
            <a:ext cx="11412049" cy="3939025"/>
          </a:xfrm>
          <a:prstGeom prst="rect">
            <a:avLst/>
          </a:prstGeom>
        </p:spPr>
        <p:txBody>
          <a:bodyPr wrap="square" tIns="91440" anchor="t" anchorCtr="0">
            <a:noAutofit/>
          </a:bodyPr>
          <a:lstStyle/>
          <a:p>
            <a:pPr>
              <a:lnSpc>
                <a:spcPct val="150000"/>
              </a:lnSpc>
            </a:pPr>
            <a:endParaRPr lang="en-US" dirty="0">
              <a:latin typeface="Arial" panose="020B060402020202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34CCDE6E-AEBC-4AD6-9DFE-AA742525736C}"/>
              </a:ext>
            </a:extLst>
          </p:cNvPr>
          <p:cNvSpPr/>
          <p:nvPr/>
        </p:nvSpPr>
        <p:spPr>
          <a:xfrm>
            <a:off x="353158" y="1208796"/>
            <a:ext cx="11366894" cy="3575659"/>
          </a:xfrm>
          <a:prstGeom prst="rect">
            <a:avLst/>
          </a:prstGeom>
        </p:spPr>
        <p:txBody>
          <a:bodyPr wrap="square">
            <a:noAutofit/>
          </a:bodyPr>
          <a:lstStyle/>
          <a:p>
            <a:pPr>
              <a:lnSpc>
                <a:spcPct val="107000"/>
              </a:lnSpc>
            </a:pPr>
            <a:r>
              <a:rPr lang="en-US" sz="2400" dirty="0">
                <a:latin typeface="Arial" panose="020B0604020202020204" pitchFamily="34" charset="0"/>
                <a:ea typeface="Calibri" panose="020F0502020204030204" pitchFamily="34" charset="0"/>
              </a:rPr>
              <a:t>The Mendocino County Auxiliary Communications Service (MACS) is the amateur radio service that operates under the authority of the Office of Emergency Services (OES) during a declared emergency or disaster affecting Mendocino County.</a:t>
            </a:r>
          </a:p>
          <a:p>
            <a:pPr>
              <a:lnSpc>
                <a:spcPct val="107000"/>
              </a:lnSpc>
            </a:pPr>
            <a:endParaRPr lang="en-US" sz="2400" dirty="0">
              <a:latin typeface="Arial" panose="020B0604020202020204" pitchFamily="34" charset="0"/>
              <a:ea typeface="Calibri" panose="020F0502020204030204" pitchFamily="34" charset="0"/>
            </a:endParaRPr>
          </a:p>
          <a:p>
            <a:pPr>
              <a:lnSpc>
                <a:spcPct val="107000"/>
              </a:lnSpc>
            </a:pPr>
            <a:r>
              <a:rPr lang="en-US" sz="2400" dirty="0">
                <a:latin typeface="Arial" panose="020B0604020202020204" pitchFamily="34" charset="0"/>
                <a:ea typeface="Calibri" panose="020F0502020204030204" pitchFamily="34" charset="0"/>
              </a:rPr>
              <a:t>MACS is responsible for training amateur radio operators in proper emergency operating procedures. It is also responsible for assigning and scheduling amateur radio operators during an emergency activation.</a:t>
            </a:r>
          </a:p>
        </p:txBody>
      </p:sp>
      <p:pic>
        <p:nvPicPr>
          <p:cNvPr id="3" name="Picture 2">
            <a:extLst>
              <a:ext uri="{FF2B5EF4-FFF2-40B4-BE49-F238E27FC236}">
                <a16:creationId xmlns:a16="http://schemas.microsoft.com/office/drawing/2014/main" id="{D0E557C6-A785-433C-A422-DCFA551832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5131" y="5735276"/>
            <a:ext cx="1016705" cy="893064"/>
          </a:xfrm>
          <a:prstGeom prst="rect">
            <a:avLst/>
          </a:prstGeom>
        </p:spPr>
      </p:pic>
      <p:pic>
        <p:nvPicPr>
          <p:cNvPr id="7" name="Picture 6">
            <a:extLst>
              <a:ext uri="{FF2B5EF4-FFF2-40B4-BE49-F238E27FC236}">
                <a16:creationId xmlns:a16="http://schemas.microsoft.com/office/drawing/2014/main" id="{C391B6C7-6A54-4BCC-AB5D-B6269C4A78DB}"/>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496951" y="5735277"/>
            <a:ext cx="893064" cy="893064"/>
          </a:xfrm>
          <a:prstGeom prst="rect">
            <a:avLst/>
          </a:prstGeom>
        </p:spPr>
      </p:pic>
    </p:spTree>
    <p:extLst>
      <p:ext uri="{BB962C8B-B14F-4D97-AF65-F5344CB8AC3E}">
        <p14:creationId xmlns:p14="http://schemas.microsoft.com/office/powerpoint/2010/main" val="2305567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9002D-552F-4EED-BBD5-166C542BC104}"/>
              </a:ext>
            </a:extLst>
          </p:cNvPr>
          <p:cNvSpPr>
            <a:spLocks noGrp="1"/>
          </p:cNvSpPr>
          <p:nvPr>
            <p:ph type="title" idx="4294967295"/>
          </p:nvPr>
        </p:nvSpPr>
        <p:spPr>
          <a:xfrm>
            <a:off x="0" y="0"/>
            <a:ext cx="12192000" cy="1027113"/>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p:spPr>
        <p:txBody>
          <a:bodyPr>
            <a:normAutofit/>
          </a:bodyPr>
          <a:lstStyle/>
          <a:p>
            <a:r>
              <a:rPr lang="en-US" sz="3600" b="1" dirty="0">
                <a:solidFill>
                  <a:schemeClr val="bg1"/>
                </a:solidFill>
                <a:latin typeface="Arial" panose="020B0604020202020204" pitchFamily="34" charset="0"/>
                <a:cs typeface="Arial" panose="020B0604020202020204" pitchFamily="34" charset="0"/>
              </a:rPr>
              <a:t>  Operating Protocols – Number/Break/End</a:t>
            </a:r>
            <a:endParaRPr lang="en-US" sz="4000" b="1" dirty="0">
              <a:solidFill>
                <a:schemeClr val="bg1"/>
              </a:solidFill>
              <a:latin typeface="Arial" panose="020B0604020202020204" pitchFamily="34" charset="0"/>
              <a:cs typeface="Arial" panose="020B0604020202020204" pitchFamily="34" charset="0"/>
            </a:endParaRPr>
          </a:p>
        </p:txBody>
      </p:sp>
      <p:pic>
        <p:nvPicPr>
          <p:cNvPr id="17" name="Picture 16">
            <a:extLst>
              <a:ext uri="{FF2B5EF4-FFF2-40B4-BE49-F238E27FC236}">
                <a16:creationId xmlns:a16="http://schemas.microsoft.com/office/drawing/2014/main" id="{0B7AA28C-B505-4292-9B81-AB9946145C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0164" y="5735277"/>
            <a:ext cx="1016705" cy="893064"/>
          </a:xfrm>
          <a:prstGeom prst="rect">
            <a:avLst/>
          </a:prstGeom>
        </p:spPr>
      </p:pic>
      <p:sp>
        <p:nvSpPr>
          <p:cNvPr id="18" name="Rectangle 17">
            <a:extLst>
              <a:ext uri="{FF2B5EF4-FFF2-40B4-BE49-F238E27FC236}">
                <a16:creationId xmlns:a16="http://schemas.microsoft.com/office/drawing/2014/main" id="{E35A1E64-21B8-4AB2-A455-DEC33DBF4F4D}"/>
              </a:ext>
            </a:extLst>
          </p:cNvPr>
          <p:cNvSpPr/>
          <p:nvPr/>
        </p:nvSpPr>
        <p:spPr>
          <a:xfrm>
            <a:off x="389976" y="1027113"/>
            <a:ext cx="11412049" cy="3939025"/>
          </a:xfrm>
          <a:prstGeom prst="rect">
            <a:avLst/>
          </a:prstGeom>
        </p:spPr>
        <p:txBody>
          <a:bodyPr wrap="square" tIns="91440" anchor="t" anchorCtr="0">
            <a:noAutofit/>
          </a:bodyPr>
          <a:lstStyle/>
          <a:p>
            <a:pPr>
              <a:lnSpc>
                <a:spcPct val="150000"/>
              </a:lnSpc>
            </a:pPr>
            <a:endParaRPr lang="en-US" dirty="0">
              <a:latin typeface="Arial" panose="020B060402020202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34CCDE6E-AEBC-4AD6-9DFE-AA742525736C}"/>
              </a:ext>
            </a:extLst>
          </p:cNvPr>
          <p:cNvSpPr/>
          <p:nvPr/>
        </p:nvSpPr>
        <p:spPr>
          <a:xfrm>
            <a:off x="343718" y="1204945"/>
            <a:ext cx="11366894" cy="4300615"/>
          </a:xfrm>
          <a:prstGeom prst="rect">
            <a:avLst/>
          </a:prstGeom>
        </p:spPr>
        <p:txBody>
          <a:bodyPr wrap="square">
            <a:noAutofit/>
          </a:bodyPr>
          <a:lstStyle/>
          <a:p>
            <a:pPr>
              <a:lnSpc>
                <a:spcPct val="107000"/>
              </a:lnSpc>
            </a:pPr>
            <a:endParaRPr lang="en-US" sz="2400" dirty="0">
              <a:latin typeface="Arial" panose="020B0604020202020204" pitchFamily="34" charset="0"/>
              <a:ea typeface="Calibri" panose="020F0502020204030204" pitchFamily="34" charset="0"/>
            </a:endParaRPr>
          </a:p>
        </p:txBody>
      </p:sp>
      <p:sp>
        <p:nvSpPr>
          <p:cNvPr id="2" name="Rectangle 1">
            <a:extLst>
              <a:ext uri="{FF2B5EF4-FFF2-40B4-BE49-F238E27FC236}">
                <a16:creationId xmlns:a16="http://schemas.microsoft.com/office/drawing/2014/main" id="{AEC4731D-DA17-43B0-AD0C-57550320E62A}"/>
              </a:ext>
            </a:extLst>
          </p:cNvPr>
          <p:cNvSpPr/>
          <p:nvPr/>
        </p:nvSpPr>
        <p:spPr>
          <a:xfrm>
            <a:off x="435131" y="1275645"/>
            <a:ext cx="11321737" cy="3826934"/>
          </a:xfrm>
          <a:prstGeom prst="rect">
            <a:avLst/>
          </a:prstGeom>
        </p:spPr>
        <p:txBody>
          <a:bodyPr>
            <a:noAutofit/>
          </a:bodyPr>
          <a:lstStyle/>
          <a:p>
            <a:pPr>
              <a:lnSpc>
                <a:spcPct val="107000"/>
              </a:lnSpc>
            </a:pPr>
            <a:endParaRPr lang="en-US" sz="2800" dirty="0">
              <a:latin typeface="Arial" panose="020B0604020202020204" pitchFamily="34" charset="0"/>
              <a:ea typeface="Calibri" panose="020F0502020204030204" pitchFamily="34" charset="0"/>
            </a:endParaRPr>
          </a:p>
        </p:txBody>
      </p:sp>
      <p:sp>
        <p:nvSpPr>
          <p:cNvPr id="3" name="Rectangle 2">
            <a:extLst>
              <a:ext uri="{FF2B5EF4-FFF2-40B4-BE49-F238E27FC236}">
                <a16:creationId xmlns:a16="http://schemas.microsoft.com/office/drawing/2014/main" id="{71F99778-E6A8-49D8-9EA4-7B73851E30EA}"/>
              </a:ext>
            </a:extLst>
          </p:cNvPr>
          <p:cNvSpPr/>
          <p:nvPr/>
        </p:nvSpPr>
        <p:spPr>
          <a:xfrm>
            <a:off x="389973" y="1275201"/>
            <a:ext cx="11321737" cy="3939025"/>
          </a:xfrm>
          <a:prstGeom prst="rect">
            <a:avLst/>
          </a:prstGeom>
        </p:spPr>
        <p:txBody>
          <a:bodyPr>
            <a:noAutofit/>
          </a:bodyPr>
          <a:lstStyle/>
          <a:p>
            <a:endParaRPr lang="en-US" sz="2400"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590902B-CB2A-414E-BD39-641CF9F702F7}"/>
              </a:ext>
            </a:extLst>
          </p:cNvPr>
          <p:cNvSpPr/>
          <p:nvPr/>
        </p:nvSpPr>
        <p:spPr>
          <a:xfrm>
            <a:off x="435129" y="1186129"/>
            <a:ext cx="11366893" cy="4187558"/>
          </a:xfrm>
          <a:prstGeom prst="rect">
            <a:avLst/>
          </a:prstGeom>
        </p:spPr>
        <p:txBody>
          <a:bodyPr wrap="square">
            <a:noAutofit/>
          </a:bodyPr>
          <a:lstStyle/>
          <a:p>
            <a:r>
              <a:rPr lang="en-US" sz="2400" dirty="0">
                <a:latin typeface="Arial" panose="020B0604020202020204" pitchFamily="34" charset="0"/>
                <a:cs typeface="Arial" panose="020B0604020202020204" pitchFamily="34" charset="0"/>
              </a:rPr>
              <a:t>So, you begin the message with NUMBER</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Begin the text with BREAK</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Terminate the text with BREAK</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And terminate the message with END</a:t>
            </a:r>
          </a:p>
        </p:txBody>
      </p:sp>
      <p:pic>
        <p:nvPicPr>
          <p:cNvPr id="10" name="Picture 9">
            <a:extLst>
              <a:ext uri="{FF2B5EF4-FFF2-40B4-BE49-F238E27FC236}">
                <a16:creationId xmlns:a16="http://schemas.microsoft.com/office/drawing/2014/main" id="{2F6C1CBC-570B-447E-928F-9D9E92CBFBB3}"/>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96951" y="5735276"/>
            <a:ext cx="893064" cy="893064"/>
          </a:xfrm>
          <a:prstGeom prst="rect">
            <a:avLst/>
          </a:prstGeom>
        </p:spPr>
      </p:pic>
    </p:spTree>
    <p:extLst>
      <p:ext uri="{BB962C8B-B14F-4D97-AF65-F5344CB8AC3E}">
        <p14:creationId xmlns:p14="http://schemas.microsoft.com/office/powerpoint/2010/main" val="16225684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9002D-552F-4EED-BBD5-166C542BC104}"/>
              </a:ext>
            </a:extLst>
          </p:cNvPr>
          <p:cNvSpPr>
            <a:spLocks noGrp="1"/>
          </p:cNvSpPr>
          <p:nvPr>
            <p:ph type="title" idx="4294967295"/>
          </p:nvPr>
        </p:nvSpPr>
        <p:spPr>
          <a:xfrm>
            <a:off x="0" y="0"/>
            <a:ext cx="12192000" cy="1027113"/>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p:spPr>
        <p:txBody>
          <a:bodyPr>
            <a:normAutofit/>
          </a:bodyPr>
          <a:lstStyle/>
          <a:p>
            <a:r>
              <a:rPr lang="en-US" sz="3600" b="1" dirty="0">
                <a:solidFill>
                  <a:schemeClr val="bg1"/>
                </a:solidFill>
                <a:latin typeface="Arial" panose="020B0604020202020204" pitchFamily="34" charset="0"/>
                <a:cs typeface="Arial" panose="020B0604020202020204" pitchFamily="34" charset="0"/>
              </a:rPr>
              <a:t>  Operating Protocols – I Spell</a:t>
            </a:r>
            <a:endParaRPr lang="en-US" sz="4000" b="1" dirty="0">
              <a:solidFill>
                <a:schemeClr val="bg1"/>
              </a:solidFill>
              <a:latin typeface="Arial" panose="020B0604020202020204" pitchFamily="34" charset="0"/>
              <a:cs typeface="Arial" panose="020B0604020202020204" pitchFamily="34" charset="0"/>
            </a:endParaRPr>
          </a:p>
        </p:txBody>
      </p:sp>
      <p:pic>
        <p:nvPicPr>
          <p:cNvPr id="17" name="Picture 16">
            <a:extLst>
              <a:ext uri="{FF2B5EF4-FFF2-40B4-BE49-F238E27FC236}">
                <a16:creationId xmlns:a16="http://schemas.microsoft.com/office/drawing/2014/main" id="{0B7AA28C-B505-4292-9B81-AB9946145C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0164" y="5735277"/>
            <a:ext cx="1016705" cy="893064"/>
          </a:xfrm>
          <a:prstGeom prst="rect">
            <a:avLst/>
          </a:prstGeom>
        </p:spPr>
      </p:pic>
      <p:sp>
        <p:nvSpPr>
          <p:cNvPr id="18" name="Rectangle 17">
            <a:extLst>
              <a:ext uri="{FF2B5EF4-FFF2-40B4-BE49-F238E27FC236}">
                <a16:creationId xmlns:a16="http://schemas.microsoft.com/office/drawing/2014/main" id="{E35A1E64-21B8-4AB2-A455-DEC33DBF4F4D}"/>
              </a:ext>
            </a:extLst>
          </p:cNvPr>
          <p:cNvSpPr/>
          <p:nvPr/>
        </p:nvSpPr>
        <p:spPr>
          <a:xfrm>
            <a:off x="389976" y="1027113"/>
            <a:ext cx="11412049" cy="3939025"/>
          </a:xfrm>
          <a:prstGeom prst="rect">
            <a:avLst/>
          </a:prstGeom>
        </p:spPr>
        <p:txBody>
          <a:bodyPr wrap="square" tIns="91440" anchor="t" anchorCtr="0">
            <a:noAutofit/>
          </a:bodyPr>
          <a:lstStyle/>
          <a:p>
            <a:pPr>
              <a:lnSpc>
                <a:spcPct val="150000"/>
              </a:lnSpc>
            </a:pPr>
            <a:endParaRPr lang="en-US" dirty="0">
              <a:latin typeface="Arial" panose="020B060402020202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34CCDE6E-AEBC-4AD6-9DFE-AA742525736C}"/>
              </a:ext>
            </a:extLst>
          </p:cNvPr>
          <p:cNvSpPr/>
          <p:nvPr/>
        </p:nvSpPr>
        <p:spPr>
          <a:xfrm>
            <a:off x="389975" y="1434662"/>
            <a:ext cx="11366894" cy="4300615"/>
          </a:xfrm>
          <a:prstGeom prst="rect">
            <a:avLst/>
          </a:prstGeom>
        </p:spPr>
        <p:txBody>
          <a:bodyPr wrap="square">
            <a:noAutofit/>
          </a:bodyPr>
          <a:lstStyle/>
          <a:p>
            <a:pPr>
              <a:lnSpc>
                <a:spcPct val="107000"/>
              </a:lnSpc>
            </a:pPr>
            <a:endParaRPr lang="en-US" sz="2400" dirty="0">
              <a:latin typeface="Arial" panose="020B0604020202020204" pitchFamily="34" charset="0"/>
              <a:ea typeface="Calibri" panose="020F0502020204030204" pitchFamily="34" charset="0"/>
            </a:endParaRPr>
          </a:p>
        </p:txBody>
      </p:sp>
      <p:sp>
        <p:nvSpPr>
          <p:cNvPr id="2" name="Rectangle 1">
            <a:extLst>
              <a:ext uri="{FF2B5EF4-FFF2-40B4-BE49-F238E27FC236}">
                <a16:creationId xmlns:a16="http://schemas.microsoft.com/office/drawing/2014/main" id="{AEC4731D-DA17-43B0-AD0C-57550320E62A}"/>
              </a:ext>
            </a:extLst>
          </p:cNvPr>
          <p:cNvSpPr/>
          <p:nvPr/>
        </p:nvSpPr>
        <p:spPr>
          <a:xfrm>
            <a:off x="435131" y="1275645"/>
            <a:ext cx="11321737" cy="3826934"/>
          </a:xfrm>
          <a:prstGeom prst="rect">
            <a:avLst/>
          </a:prstGeom>
        </p:spPr>
        <p:txBody>
          <a:bodyPr>
            <a:noAutofit/>
          </a:bodyPr>
          <a:lstStyle/>
          <a:p>
            <a:pPr>
              <a:lnSpc>
                <a:spcPct val="107000"/>
              </a:lnSpc>
            </a:pPr>
            <a:endParaRPr lang="en-US" sz="2800" dirty="0">
              <a:latin typeface="Arial" panose="020B0604020202020204" pitchFamily="34" charset="0"/>
              <a:ea typeface="Calibri" panose="020F0502020204030204" pitchFamily="34" charset="0"/>
            </a:endParaRPr>
          </a:p>
        </p:txBody>
      </p:sp>
      <p:sp>
        <p:nvSpPr>
          <p:cNvPr id="3" name="Rectangle 2">
            <a:extLst>
              <a:ext uri="{FF2B5EF4-FFF2-40B4-BE49-F238E27FC236}">
                <a16:creationId xmlns:a16="http://schemas.microsoft.com/office/drawing/2014/main" id="{71F99778-E6A8-49D8-9EA4-7B73851E30EA}"/>
              </a:ext>
            </a:extLst>
          </p:cNvPr>
          <p:cNvSpPr/>
          <p:nvPr/>
        </p:nvSpPr>
        <p:spPr>
          <a:xfrm>
            <a:off x="389973" y="1275201"/>
            <a:ext cx="11321737" cy="3939025"/>
          </a:xfrm>
          <a:prstGeom prst="rect">
            <a:avLst/>
          </a:prstGeom>
        </p:spPr>
        <p:txBody>
          <a:bodyPr>
            <a:noAutofit/>
          </a:bodyPr>
          <a:lstStyle/>
          <a:p>
            <a:endParaRPr lang="en-US" sz="2400"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590902B-CB2A-414E-BD39-641CF9F702F7}"/>
              </a:ext>
            </a:extLst>
          </p:cNvPr>
          <p:cNvSpPr/>
          <p:nvPr/>
        </p:nvSpPr>
        <p:spPr>
          <a:xfrm>
            <a:off x="435129" y="1186129"/>
            <a:ext cx="11366893" cy="4187558"/>
          </a:xfrm>
          <a:prstGeom prst="rect">
            <a:avLst/>
          </a:prstGeom>
        </p:spPr>
        <p:txBody>
          <a:bodyPr wrap="square">
            <a:noAutofit/>
          </a:bodyPr>
          <a:lstStyle/>
          <a:p>
            <a:r>
              <a:rPr lang="en-US" sz="2400" dirty="0">
                <a:latin typeface="Arial" panose="020B0604020202020204" pitchFamily="34" charset="0"/>
                <a:cs typeface="Arial" panose="020B0604020202020204" pitchFamily="34" charset="0"/>
              </a:rPr>
              <a:t>Used to indicate you are going back to spell the group just voiced. It is used with ONE GROUP AT A TIME, and is said IMMEDIATELY after voicing the group, followed by phonetic spelling of the group. </a:t>
            </a:r>
          </a:p>
          <a:p>
            <a:endParaRPr lang="en-US" sz="12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Pausing too long before saying “I spell” will force the receiving operator to attempt to spell the group before you do. </a:t>
            </a:r>
          </a:p>
          <a:p>
            <a:endParaRPr lang="en-US" sz="12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When the group is spelled, go on to the next group without repeating the spelled group.</a:t>
            </a:r>
          </a:p>
          <a:p>
            <a:endParaRPr lang="en-US" sz="12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For SIXTY ONE: "SIXTY </a:t>
            </a:r>
            <a:r>
              <a:rPr lang="en-US" sz="2800" b="1" dirty="0">
                <a:latin typeface="Arial" panose="020B0604020202020204" pitchFamily="34" charset="0"/>
                <a:cs typeface="Arial" panose="020B0604020202020204" pitchFamily="34" charset="0"/>
              </a:rPr>
              <a:t>I spell </a:t>
            </a:r>
            <a:r>
              <a:rPr lang="en-US" sz="2400" dirty="0">
                <a:latin typeface="Arial" panose="020B0604020202020204" pitchFamily="34" charset="0"/>
                <a:cs typeface="Arial" panose="020B0604020202020204" pitchFamily="34" charset="0"/>
              </a:rPr>
              <a:t>SIERRA INDIA X-RAY TANGO YANKEE.. </a:t>
            </a:r>
          </a:p>
          <a:p>
            <a:r>
              <a:rPr lang="en-US" sz="2400" dirty="0">
                <a:latin typeface="Arial" panose="020B0604020202020204" pitchFamily="34" charset="0"/>
                <a:cs typeface="Arial" panose="020B0604020202020204" pitchFamily="34" charset="0"/>
              </a:rPr>
              <a:t>ONE </a:t>
            </a:r>
            <a:r>
              <a:rPr lang="en-US" sz="2800" b="1" dirty="0">
                <a:latin typeface="Arial" panose="020B0604020202020204" pitchFamily="34" charset="0"/>
                <a:cs typeface="Arial" panose="020B0604020202020204" pitchFamily="34" charset="0"/>
              </a:rPr>
              <a:t>I spell</a:t>
            </a:r>
            <a:r>
              <a:rPr lang="en-US" sz="2800"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OSCAR NOVEMBER ECHO ..."</a:t>
            </a:r>
          </a:p>
        </p:txBody>
      </p:sp>
      <p:pic>
        <p:nvPicPr>
          <p:cNvPr id="10" name="Picture 9">
            <a:extLst>
              <a:ext uri="{FF2B5EF4-FFF2-40B4-BE49-F238E27FC236}">
                <a16:creationId xmlns:a16="http://schemas.microsoft.com/office/drawing/2014/main" id="{199F65AB-5FEE-4AAC-9AB5-3C7DC8D024C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96951" y="5735276"/>
            <a:ext cx="893064" cy="893064"/>
          </a:xfrm>
          <a:prstGeom prst="rect">
            <a:avLst/>
          </a:prstGeom>
        </p:spPr>
      </p:pic>
    </p:spTree>
    <p:extLst>
      <p:ext uri="{BB962C8B-B14F-4D97-AF65-F5344CB8AC3E}">
        <p14:creationId xmlns:p14="http://schemas.microsoft.com/office/powerpoint/2010/main" val="9970760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9002D-552F-4EED-BBD5-166C542BC104}"/>
              </a:ext>
            </a:extLst>
          </p:cNvPr>
          <p:cNvSpPr>
            <a:spLocks noGrp="1"/>
          </p:cNvSpPr>
          <p:nvPr>
            <p:ph type="title" idx="4294967295"/>
          </p:nvPr>
        </p:nvSpPr>
        <p:spPr>
          <a:xfrm>
            <a:off x="0" y="0"/>
            <a:ext cx="12192000" cy="1027113"/>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p:spPr>
        <p:txBody>
          <a:bodyPr>
            <a:normAutofit/>
          </a:bodyPr>
          <a:lstStyle/>
          <a:p>
            <a:r>
              <a:rPr lang="en-US" sz="3600" b="1" dirty="0">
                <a:solidFill>
                  <a:schemeClr val="bg1"/>
                </a:solidFill>
                <a:latin typeface="Arial" panose="020B0604020202020204" pitchFamily="34" charset="0"/>
                <a:cs typeface="Arial" panose="020B0604020202020204" pitchFamily="34" charset="0"/>
              </a:rPr>
              <a:t>  Operating Protocols – I Spell </a:t>
            </a:r>
            <a:r>
              <a:rPr lang="en-US" sz="3600" b="1" dirty="0" err="1">
                <a:solidFill>
                  <a:schemeClr val="bg1"/>
                </a:solidFill>
                <a:latin typeface="Arial" panose="020B0604020202020204" pitchFamily="34" charset="0"/>
                <a:cs typeface="Arial" panose="020B0604020202020204" pitchFamily="34" charset="0"/>
              </a:rPr>
              <a:t>cont</a:t>
            </a:r>
            <a:r>
              <a:rPr lang="en-US" sz="3600" b="1" dirty="0">
                <a:solidFill>
                  <a:schemeClr val="bg1"/>
                </a:solidFill>
                <a:latin typeface="Arial" panose="020B0604020202020204" pitchFamily="34" charset="0"/>
                <a:cs typeface="Arial" panose="020B0604020202020204" pitchFamily="34" charset="0"/>
              </a:rPr>
              <a:t>:</a:t>
            </a:r>
            <a:endParaRPr lang="en-US" sz="4000" b="1" dirty="0">
              <a:solidFill>
                <a:schemeClr val="bg1"/>
              </a:solidFill>
              <a:latin typeface="Arial" panose="020B0604020202020204" pitchFamily="34" charset="0"/>
              <a:cs typeface="Arial" panose="020B0604020202020204" pitchFamily="34" charset="0"/>
            </a:endParaRPr>
          </a:p>
        </p:txBody>
      </p:sp>
      <p:pic>
        <p:nvPicPr>
          <p:cNvPr id="17" name="Picture 16">
            <a:extLst>
              <a:ext uri="{FF2B5EF4-FFF2-40B4-BE49-F238E27FC236}">
                <a16:creationId xmlns:a16="http://schemas.microsoft.com/office/drawing/2014/main" id="{0B7AA28C-B505-4292-9B81-AB9946145C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0164" y="5735277"/>
            <a:ext cx="1016705" cy="893064"/>
          </a:xfrm>
          <a:prstGeom prst="rect">
            <a:avLst/>
          </a:prstGeom>
        </p:spPr>
      </p:pic>
      <p:sp>
        <p:nvSpPr>
          <p:cNvPr id="18" name="Rectangle 17">
            <a:extLst>
              <a:ext uri="{FF2B5EF4-FFF2-40B4-BE49-F238E27FC236}">
                <a16:creationId xmlns:a16="http://schemas.microsoft.com/office/drawing/2014/main" id="{E35A1E64-21B8-4AB2-A455-DEC33DBF4F4D}"/>
              </a:ext>
            </a:extLst>
          </p:cNvPr>
          <p:cNvSpPr/>
          <p:nvPr/>
        </p:nvSpPr>
        <p:spPr>
          <a:xfrm>
            <a:off x="389976" y="1027113"/>
            <a:ext cx="11412049" cy="3939025"/>
          </a:xfrm>
          <a:prstGeom prst="rect">
            <a:avLst/>
          </a:prstGeom>
        </p:spPr>
        <p:txBody>
          <a:bodyPr wrap="square" tIns="91440" anchor="t" anchorCtr="0">
            <a:noAutofit/>
          </a:bodyPr>
          <a:lstStyle/>
          <a:p>
            <a:pPr>
              <a:lnSpc>
                <a:spcPct val="150000"/>
              </a:lnSpc>
            </a:pPr>
            <a:endParaRPr lang="en-US" dirty="0">
              <a:latin typeface="Arial" panose="020B060402020202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34CCDE6E-AEBC-4AD6-9DFE-AA742525736C}"/>
              </a:ext>
            </a:extLst>
          </p:cNvPr>
          <p:cNvSpPr/>
          <p:nvPr/>
        </p:nvSpPr>
        <p:spPr>
          <a:xfrm>
            <a:off x="389975" y="1434662"/>
            <a:ext cx="11366894" cy="4300615"/>
          </a:xfrm>
          <a:prstGeom prst="rect">
            <a:avLst/>
          </a:prstGeom>
        </p:spPr>
        <p:txBody>
          <a:bodyPr wrap="square">
            <a:noAutofit/>
          </a:bodyPr>
          <a:lstStyle/>
          <a:p>
            <a:pPr>
              <a:lnSpc>
                <a:spcPct val="107000"/>
              </a:lnSpc>
            </a:pPr>
            <a:endParaRPr lang="en-US" sz="2400" dirty="0">
              <a:latin typeface="Arial" panose="020B0604020202020204" pitchFamily="34" charset="0"/>
              <a:ea typeface="Calibri" panose="020F0502020204030204" pitchFamily="34" charset="0"/>
            </a:endParaRPr>
          </a:p>
        </p:txBody>
      </p:sp>
      <p:sp>
        <p:nvSpPr>
          <p:cNvPr id="2" name="Rectangle 1">
            <a:extLst>
              <a:ext uri="{FF2B5EF4-FFF2-40B4-BE49-F238E27FC236}">
                <a16:creationId xmlns:a16="http://schemas.microsoft.com/office/drawing/2014/main" id="{AEC4731D-DA17-43B0-AD0C-57550320E62A}"/>
              </a:ext>
            </a:extLst>
          </p:cNvPr>
          <p:cNvSpPr/>
          <p:nvPr/>
        </p:nvSpPr>
        <p:spPr>
          <a:xfrm>
            <a:off x="435131" y="1275645"/>
            <a:ext cx="11321737" cy="3826934"/>
          </a:xfrm>
          <a:prstGeom prst="rect">
            <a:avLst/>
          </a:prstGeom>
        </p:spPr>
        <p:txBody>
          <a:bodyPr>
            <a:noAutofit/>
          </a:bodyPr>
          <a:lstStyle/>
          <a:p>
            <a:pPr>
              <a:lnSpc>
                <a:spcPct val="107000"/>
              </a:lnSpc>
            </a:pPr>
            <a:endParaRPr lang="en-US" sz="2800" dirty="0">
              <a:latin typeface="Arial" panose="020B0604020202020204" pitchFamily="34" charset="0"/>
              <a:ea typeface="Calibri" panose="020F0502020204030204" pitchFamily="34" charset="0"/>
            </a:endParaRPr>
          </a:p>
        </p:txBody>
      </p:sp>
      <p:sp>
        <p:nvSpPr>
          <p:cNvPr id="3" name="Rectangle 2">
            <a:extLst>
              <a:ext uri="{FF2B5EF4-FFF2-40B4-BE49-F238E27FC236}">
                <a16:creationId xmlns:a16="http://schemas.microsoft.com/office/drawing/2014/main" id="{71F99778-E6A8-49D8-9EA4-7B73851E30EA}"/>
              </a:ext>
            </a:extLst>
          </p:cNvPr>
          <p:cNvSpPr/>
          <p:nvPr/>
        </p:nvSpPr>
        <p:spPr>
          <a:xfrm>
            <a:off x="389973" y="1275201"/>
            <a:ext cx="11321737" cy="3939025"/>
          </a:xfrm>
          <a:prstGeom prst="rect">
            <a:avLst/>
          </a:prstGeom>
        </p:spPr>
        <p:txBody>
          <a:bodyPr>
            <a:noAutofit/>
          </a:bodyPr>
          <a:lstStyle/>
          <a:p>
            <a:endParaRPr lang="en-US" sz="2400"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590902B-CB2A-414E-BD39-641CF9F702F7}"/>
              </a:ext>
            </a:extLst>
          </p:cNvPr>
          <p:cNvSpPr/>
          <p:nvPr/>
        </p:nvSpPr>
        <p:spPr>
          <a:xfrm>
            <a:off x="435129" y="1281739"/>
            <a:ext cx="11366893" cy="4300615"/>
          </a:xfrm>
          <a:prstGeom prst="rect">
            <a:avLst/>
          </a:prstGeom>
        </p:spPr>
        <p:txBody>
          <a:bodyPr wrap="square">
            <a:noAutofit/>
          </a:bodyPr>
          <a:lstStyle/>
          <a:p>
            <a:r>
              <a:rPr lang="en-US" sz="2400" b="1" dirty="0">
                <a:latin typeface="Arial" panose="020B0604020202020204" pitchFamily="34" charset="0"/>
                <a:cs typeface="Arial" panose="020B0604020202020204" pitchFamily="34" charset="0"/>
              </a:rPr>
              <a:t>ALWAYS SPELL THESE GROUPS AND USE PHONETICS:</a:t>
            </a:r>
          </a:p>
          <a:p>
            <a:endParaRPr lang="en-US" sz="800" b="1"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Last names of addressee in address;</a:t>
            </a:r>
          </a:p>
          <a:p>
            <a:endParaRPr lang="en-US" sz="8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Email addresses;</a:t>
            </a:r>
          </a:p>
          <a:p>
            <a:endParaRPr lang="en-US" sz="8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Proper names in text;</a:t>
            </a:r>
          </a:p>
          <a:p>
            <a:endParaRPr lang="en-US" sz="8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Last names in signature;</a:t>
            </a:r>
          </a:p>
          <a:p>
            <a:endParaRPr lang="en-US" sz="8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Radiogram numbers spelled out in texts; (FIFTY and SIXTY sound very</a:t>
            </a:r>
          </a:p>
          <a:p>
            <a:r>
              <a:rPr lang="en-US" sz="2400" dirty="0">
                <a:latin typeface="Arial" panose="020B0604020202020204" pitchFamily="34" charset="0"/>
                <a:cs typeface="Arial" panose="020B0604020202020204" pitchFamily="34" charset="0"/>
              </a:rPr>
              <a:t>much alike even letter-spelled!);</a:t>
            </a:r>
          </a:p>
          <a:p>
            <a:endParaRPr lang="en-US" sz="8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Fills, as requested</a:t>
            </a:r>
          </a:p>
          <a:p>
            <a:endParaRPr lang="en-US" sz="8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If there is any doubt about correct copy, spell it out.</a:t>
            </a:r>
          </a:p>
        </p:txBody>
      </p:sp>
      <p:pic>
        <p:nvPicPr>
          <p:cNvPr id="10" name="Picture 9">
            <a:extLst>
              <a:ext uri="{FF2B5EF4-FFF2-40B4-BE49-F238E27FC236}">
                <a16:creationId xmlns:a16="http://schemas.microsoft.com/office/drawing/2014/main" id="{5609D633-432A-46E5-9AB0-41F209C5CDB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96951" y="5735276"/>
            <a:ext cx="893064" cy="893064"/>
          </a:xfrm>
          <a:prstGeom prst="rect">
            <a:avLst/>
          </a:prstGeom>
        </p:spPr>
      </p:pic>
    </p:spTree>
    <p:extLst>
      <p:ext uri="{BB962C8B-B14F-4D97-AF65-F5344CB8AC3E}">
        <p14:creationId xmlns:p14="http://schemas.microsoft.com/office/powerpoint/2010/main" val="27657239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9002D-552F-4EED-BBD5-166C542BC104}"/>
              </a:ext>
            </a:extLst>
          </p:cNvPr>
          <p:cNvSpPr>
            <a:spLocks noGrp="1"/>
          </p:cNvSpPr>
          <p:nvPr>
            <p:ph type="title" idx="4294967295"/>
          </p:nvPr>
        </p:nvSpPr>
        <p:spPr>
          <a:xfrm>
            <a:off x="0" y="0"/>
            <a:ext cx="12192000" cy="1027113"/>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p:spPr>
        <p:txBody>
          <a:bodyPr>
            <a:normAutofit/>
          </a:bodyPr>
          <a:lstStyle/>
          <a:p>
            <a:r>
              <a:rPr lang="en-US" sz="3600" b="1" dirty="0">
                <a:solidFill>
                  <a:schemeClr val="bg1"/>
                </a:solidFill>
                <a:latin typeface="Arial" panose="020B0604020202020204" pitchFamily="34" charset="0"/>
                <a:cs typeface="Arial" panose="020B0604020202020204" pitchFamily="34" charset="0"/>
              </a:rPr>
              <a:t>  Operating Protocols – Say Again / I Say Again</a:t>
            </a:r>
            <a:endParaRPr lang="en-US" sz="4000" b="1" dirty="0">
              <a:solidFill>
                <a:schemeClr val="bg1"/>
              </a:solidFill>
              <a:latin typeface="Arial" panose="020B0604020202020204" pitchFamily="34" charset="0"/>
              <a:cs typeface="Arial" panose="020B0604020202020204" pitchFamily="34" charset="0"/>
            </a:endParaRPr>
          </a:p>
        </p:txBody>
      </p:sp>
      <p:pic>
        <p:nvPicPr>
          <p:cNvPr id="17" name="Picture 16">
            <a:extLst>
              <a:ext uri="{FF2B5EF4-FFF2-40B4-BE49-F238E27FC236}">
                <a16:creationId xmlns:a16="http://schemas.microsoft.com/office/drawing/2014/main" id="{0B7AA28C-B505-4292-9B81-AB9946145C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0164" y="5735277"/>
            <a:ext cx="1016705" cy="893064"/>
          </a:xfrm>
          <a:prstGeom prst="rect">
            <a:avLst/>
          </a:prstGeom>
        </p:spPr>
      </p:pic>
      <p:sp>
        <p:nvSpPr>
          <p:cNvPr id="18" name="Rectangle 17">
            <a:extLst>
              <a:ext uri="{FF2B5EF4-FFF2-40B4-BE49-F238E27FC236}">
                <a16:creationId xmlns:a16="http://schemas.microsoft.com/office/drawing/2014/main" id="{E35A1E64-21B8-4AB2-A455-DEC33DBF4F4D}"/>
              </a:ext>
            </a:extLst>
          </p:cNvPr>
          <p:cNvSpPr/>
          <p:nvPr/>
        </p:nvSpPr>
        <p:spPr>
          <a:xfrm>
            <a:off x="389976" y="1027113"/>
            <a:ext cx="11412049" cy="3939025"/>
          </a:xfrm>
          <a:prstGeom prst="rect">
            <a:avLst/>
          </a:prstGeom>
        </p:spPr>
        <p:txBody>
          <a:bodyPr wrap="square" tIns="91440" anchor="t" anchorCtr="0">
            <a:noAutofit/>
          </a:bodyPr>
          <a:lstStyle/>
          <a:p>
            <a:pPr>
              <a:lnSpc>
                <a:spcPct val="150000"/>
              </a:lnSpc>
            </a:pPr>
            <a:endParaRPr lang="en-US" dirty="0">
              <a:latin typeface="Arial" panose="020B060402020202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34CCDE6E-AEBC-4AD6-9DFE-AA742525736C}"/>
              </a:ext>
            </a:extLst>
          </p:cNvPr>
          <p:cNvSpPr/>
          <p:nvPr/>
        </p:nvSpPr>
        <p:spPr>
          <a:xfrm>
            <a:off x="389975" y="1434662"/>
            <a:ext cx="11366894" cy="4300615"/>
          </a:xfrm>
          <a:prstGeom prst="rect">
            <a:avLst/>
          </a:prstGeom>
        </p:spPr>
        <p:txBody>
          <a:bodyPr wrap="square">
            <a:noAutofit/>
          </a:bodyPr>
          <a:lstStyle/>
          <a:p>
            <a:pPr>
              <a:lnSpc>
                <a:spcPct val="107000"/>
              </a:lnSpc>
            </a:pPr>
            <a:endParaRPr lang="en-US" sz="2400" dirty="0">
              <a:latin typeface="Arial" panose="020B0604020202020204" pitchFamily="34" charset="0"/>
              <a:ea typeface="Calibri" panose="020F0502020204030204" pitchFamily="34" charset="0"/>
            </a:endParaRPr>
          </a:p>
        </p:txBody>
      </p:sp>
      <p:sp>
        <p:nvSpPr>
          <p:cNvPr id="2" name="Rectangle 1">
            <a:extLst>
              <a:ext uri="{FF2B5EF4-FFF2-40B4-BE49-F238E27FC236}">
                <a16:creationId xmlns:a16="http://schemas.microsoft.com/office/drawing/2014/main" id="{AEC4731D-DA17-43B0-AD0C-57550320E62A}"/>
              </a:ext>
            </a:extLst>
          </p:cNvPr>
          <p:cNvSpPr/>
          <p:nvPr/>
        </p:nvSpPr>
        <p:spPr>
          <a:xfrm>
            <a:off x="435131" y="1275645"/>
            <a:ext cx="11321737" cy="3826934"/>
          </a:xfrm>
          <a:prstGeom prst="rect">
            <a:avLst/>
          </a:prstGeom>
        </p:spPr>
        <p:txBody>
          <a:bodyPr>
            <a:noAutofit/>
          </a:bodyPr>
          <a:lstStyle/>
          <a:p>
            <a:pPr>
              <a:lnSpc>
                <a:spcPct val="107000"/>
              </a:lnSpc>
            </a:pPr>
            <a:endParaRPr lang="en-US" sz="2800" dirty="0">
              <a:latin typeface="Arial" panose="020B0604020202020204" pitchFamily="34" charset="0"/>
              <a:ea typeface="Calibri" panose="020F0502020204030204" pitchFamily="34" charset="0"/>
            </a:endParaRPr>
          </a:p>
        </p:txBody>
      </p:sp>
      <p:sp>
        <p:nvSpPr>
          <p:cNvPr id="3" name="Rectangle 2">
            <a:extLst>
              <a:ext uri="{FF2B5EF4-FFF2-40B4-BE49-F238E27FC236}">
                <a16:creationId xmlns:a16="http://schemas.microsoft.com/office/drawing/2014/main" id="{71F99778-E6A8-49D8-9EA4-7B73851E30EA}"/>
              </a:ext>
            </a:extLst>
          </p:cNvPr>
          <p:cNvSpPr/>
          <p:nvPr/>
        </p:nvSpPr>
        <p:spPr>
          <a:xfrm>
            <a:off x="389973" y="1275201"/>
            <a:ext cx="11321737" cy="3939025"/>
          </a:xfrm>
          <a:prstGeom prst="rect">
            <a:avLst/>
          </a:prstGeom>
        </p:spPr>
        <p:txBody>
          <a:bodyPr>
            <a:noAutofit/>
          </a:bodyPr>
          <a:lstStyle/>
          <a:p>
            <a:endParaRPr lang="en-US" sz="2400"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590902B-CB2A-414E-BD39-641CF9F702F7}"/>
              </a:ext>
            </a:extLst>
          </p:cNvPr>
          <p:cNvSpPr/>
          <p:nvPr/>
        </p:nvSpPr>
        <p:spPr>
          <a:xfrm>
            <a:off x="435129" y="1275201"/>
            <a:ext cx="11366893" cy="4098486"/>
          </a:xfrm>
          <a:prstGeom prst="rect">
            <a:avLst/>
          </a:prstGeom>
        </p:spPr>
        <p:txBody>
          <a:bodyPr wrap="square">
            <a:noAutofit/>
          </a:bodyPr>
          <a:lstStyle/>
          <a:p>
            <a:r>
              <a:rPr lang="en-US" sz="2400" dirty="0">
                <a:latin typeface="Arial" panose="020B0604020202020204" pitchFamily="34" charset="0"/>
                <a:cs typeface="Arial" panose="020B0604020202020204" pitchFamily="34" charset="0"/>
              </a:rPr>
              <a:t>If a receiving operator misses part of a message, they should ask the transmitting station to “</a:t>
            </a:r>
            <a:r>
              <a:rPr lang="en-US" sz="2400" b="1" dirty="0">
                <a:latin typeface="Arial" panose="020B0604020202020204" pitchFamily="34" charset="0"/>
                <a:cs typeface="Arial" panose="020B0604020202020204" pitchFamily="34" charset="0"/>
              </a:rPr>
              <a:t>say again</a:t>
            </a:r>
            <a:r>
              <a:rPr lang="en-US" sz="2400" dirty="0">
                <a:latin typeface="Arial" panose="020B0604020202020204" pitchFamily="34" charset="0"/>
                <a:cs typeface="Arial" panose="020B0604020202020204" pitchFamily="34" charset="0"/>
              </a:rPr>
              <a:t>”. This is used during a pause by using the phrase and including the last word received.</a:t>
            </a:r>
          </a:p>
          <a:p>
            <a:r>
              <a:rPr lang="en-US" sz="2400" dirty="0">
                <a:latin typeface="Arial" panose="020B0604020202020204" pitchFamily="34" charset="0"/>
                <a:cs typeface="Arial" panose="020B0604020202020204" pitchFamily="34" charset="0"/>
              </a:rPr>
              <a:t>“</a:t>
            </a:r>
            <a:r>
              <a:rPr lang="en-US" sz="2400" b="1" dirty="0">
                <a:latin typeface="Arial" panose="020B0604020202020204" pitchFamily="34" charset="0"/>
                <a:cs typeface="Arial" panose="020B0604020202020204" pitchFamily="34" charset="0"/>
              </a:rPr>
              <a:t>Say again all after (word)</a:t>
            </a:r>
            <a:r>
              <a:rPr lang="en-US" sz="2400" dirty="0">
                <a:latin typeface="Arial" panose="020B0604020202020204" pitchFamily="34" charset="0"/>
                <a:cs typeface="Arial" panose="020B0604020202020204" pitchFamily="34" charset="0"/>
              </a:rPr>
              <a:t>”</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The transmitting station will then go back to the word given by the receiving station and use “</a:t>
            </a:r>
            <a:r>
              <a:rPr lang="en-US" sz="2400" b="1" dirty="0">
                <a:latin typeface="Arial" panose="020B0604020202020204" pitchFamily="34" charset="0"/>
                <a:cs typeface="Arial" panose="020B0604020202020204" pitchFamily="34" charset="0"/>
              </a:rPr>
              <a:t>I say again</a:t>
            </a:r>
            <a:r>
              <a:rPr lang="en-US" sz="2400" dirty="0">
                <a:latin typeface="Arial" panose="020B0604020202020204" pitchFamily="34" charset="0"/>
                <a:cs typeface="Arial" panose="020B0604020202020204" pitchFamily="34" charset="0"/>
              </a:rPr>
              <a:t>” and continues the message.</a:t>
            </a:r>
          </a:p>
          <a:p>
            <a:r>
              <a:rPr lang="en-US" sz="2400" dirty="0">
                <a:latin typeface="Arial" panose="020B0604020202020204" pitchFamily="34" charset="0"/>
                <a:cs typeface="Arial" panose="020B0604020202020204" pitchFamily="34" charset="0"/>
              </a:rPr>
              <a:t>“</a:t>
            </a:r>
            <a:r>
              <a:rPr lang="en-US" sz="2400" b="1" dirty="0">
                <a:latin typeface="Arial" panose="020B0604020202020204" pitchFamily="34" charset="0"/>
                <a:cs typeface="Arial" panose="020B0604020202020204" pitchFamily="34" charset="0"/>
              </a:rPr>
              <a:t>I say again all after (word)</a:t>
            </a:r>
            <a:r>
              <a:rPr lang="en-US" sz="2400" dirty="0">
                <a:latin typeface="Arial" panose="020B0604020202020204" pitchFamily="34" charset="0"/>
                <a:cs typeface="Arial" panose="020B0604020202020204" pitchFamily="34" charset="0"/>
              </a:rPr>
              <a:t>”</a:t>
            </a:r>
          </a:p>
        </p:txBody>
      </p:sp>
      <p:pic>
        <p:nvPicPr>
          <p:cNvPr id="10" name="Picture 9">
            <a:extLst>
              <a:ext uri="{FF2B5EF4-FFF2-40B4-BE49-F238E27FC236}">
                <a16:creationId xmlns:a16="http://schemas.microsoft.com/office/drawing/2014/main" id="{E8C7045B-8707-468D-8ACC-5A7DAD3CBA09}"/>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96951" y="5735276"/>
            <a:ext cx="893064" cy="893064"/>
          </a:xfrm>
          <a:prstGeom prst="rect">
            <a:avLst/>
          </a:prstGeom>
        </p:spPr>
      </p:pic>
    </p:spTree>
    <p:extLst>
      <p:ext uri="{BB962C8B-B14F-4D97-AF65-F5344CB8AC3E}">
        <p14:creationId xmlns:p14="http://schemas.microsoft.com/office/powerpoint/2010/main" val="18361344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9002D-552F-4EED-BBD5-166C542BC104}"/>
              </a:ext>
            </a:extLst>
          </p:cNvPr>
          <p:cNvSpPr>
            <a:spLocks noGrp="1"/>
          </p:cNvSpPr>
          <p:nvPr>
            <p:ph type="title" idx="4294967295"/>
          </p:nvPr>
        </p:nvSpPr>
        <p:spPr>
          <a:xfrm>
            <a:off x="0" y="0"/>
            <a:ext cx="12192000" cy="1027113"/>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p:spPr>
        <p:txBody>
          <a:bodyPr>
            <a:normAutofit/>
          </a:bodyPr>
          <a:lstStyle/>
          <a:p>
            <a:r>
              <a:rPr lang="en-US" sz="3600" b="1" dirty="0">
                <a:solidFill>
                  <a:schemeClr val="bg1"/>
                </a:solidFill>
                <a:latin typeface="Arial" panose="020B0604020202020204" pitchFamily="34" charset="0"/>
                <a:cs typeface="Arial" panose="020B0604020202020204" pitchFamily="34" charset="0"/>
              </a:rPr>
              <a:t>  Operating Protocols – Over</a:t>
            </a:r>
            <a:endParaRPr lang="en-US" sz="4000" b="1" dirty="0">
              <a:solidFill>
                <a:schemeClr val="bg1"/>
              </a:solidFill>
              <a:latin typeface="Arial" panose="020B0604020202020204" pitchFamily="34" charset="0"/>
              <a:cs typeface="Arial" panose="020B0604020202020204" pitchFamily="34" charset="0"/>
            </a:endParaRPr>
          </a:p>
        </p:txBody>
      </p:sp>
      <p:pic>
        <p:nvPicPr>
          <p:cNvPr id="17" name="Picture 16">
            <a:extLst>
              <a:ext uri="{FF2B5EF4-FFF2-40B4-BE49-F238E27FC236}">
                <a16:creationId xmlns:a16="http://schemas.microsoft.com/office/drawing/2014/main" id="{0B7AA28C-B505-4292-9B81-AB9946145C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0164" y="5735277"/>
            <a:ext cx="1016705" cy="893064"/>
          </a:xfrm>
          <a:prstGeom prst="rect">
            <a:avLst/>
          </a:prstGeom>
        </p:spPr>
      </p:pic>
      <p:sp>
        <p:nvSpPr>
          <p:cNvPr id="18" name="Rectangle 17">
            <a:extLst>
              <a:ext uri="{FF2B5EF4-FFF2-40B4-BE49-F238E27FC236}">
                <a16:creationId xmlns:a16="http://schemas.microsoft.com/office/drawing/2014/main" id="{E35A1E64-21B8-4AB2-A455-DEC33DBF4F4D}"/>
              </a:ext>
            </a:extLst>
          </p:cNvPr>
          <p:cNvSpPr/>
          <p:nvPr/>
        </p:nvSpPr>
        <p:spPr>
          <a:xfrm>
            <a:off x="389976" y="1027113"/>
            <a:ext cx="11412049" cy="3939025"/>
          </a:xfrm>
          <a:prstGeom prst="rect">
            <a:avLst/>
          </a:prstGeom>
        </p:spPr>
        <p:txBody>
          <a:bodyPr wrap="square" tIns="91440" anchor="t" anchorCtr="0">
            <a:noAutofit/>
          </a:bodyPr>
          <a:lstStyle/>
          <a:p>
            <a:pPr>
              <a:lnSpc>
                <a:spcPct val="150000"/>
              </a:lnSpc>
            </a:pPr>
            <a:endParaRPr lang="en-US" dirty="0">
              <a:latin typeface="Arial" panose="020B060402020202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34CCDE6E-AEBC-4AD6-9DFE-AA742525736C}"/>
              </a:ext>
            </a:extLst>
          </p:cNvPr>
          <p:cNvSpPr/>
          <p:nvPr/>
        </p:nvSpPr>
        <p:spPr>
          <a:xfrm>
            <a:off x="389975" y="1434662"/>
            <a:ext cx="11366894" cy="4300615"/>
          </a:xfrm>
          <a:prstGeom prst="rect">
            <a:avLst/>
          </a:prstGeom>
        </p:spPr>
        <p:txBody>
          <a:bodyPr wrap="square">
            <a:noAutofit/>
          </a:bodyPr>
          <a:lstStyle/>
          <a:p>
            <a:pPr>
              <a:lnSpc>
                <a:spcPct val="107000"/>
              </a:lnSpc>
            </a:pPr>
            <a:endParaRPr lang="en-US" sz="2400" dirty="0">
              <a:latin typeface="Arial" panose="020B0604020202020204" pitchFamily="34" charset="0"/>
              <a:ea typeface="Calibri" panose="020F0502020204030204" pitchFamily="34" charset="0"/>
            </a:endParaRPr>
          </a:p>
        </p:txBody>
      </p:sp>
      <p:sp>
        <p:nvSpPr>
          <p:cNvPr id="2" name="Rectangle 1">
            <a:extLst>
              <a:ext uri="{FF2B5EF4-FFF2-40B4-BE49-F238E27FC236}">
                <a16:creationId xmlns:a16="http://schemas.microsoft.com/office/drawing/2014/main" id="{AEC4731D-DA17-43B0-AD0C-57550320E62A}"/>
              </a:ext>
            </a:extLst>
          </p:cNvPr>
          <p:cNvSpPr/>
          <p:nvPr/>
        </p:nvSpPr>
        <p:spPr>
          <a:xfrm>
            <a:off x="435131" y="1275645"/>
            <a:ext cx="11321737" cy="3826934"/>
          </a:xfrm>
          <a:prstGeom prst="rect">
            <a:avLst/>
          </a:prstGeom>
        </p:spPr>
        <p:txBody>
          <a:bodyPr>
            <a:noAutofit/>
          </a:bodyPr>
          <a:lstStyle/>
          <a:p>
            <a:pPr>
              <a:lnSpc>
                <a:spcPct val="107000"/>
              </a:lnSpc>
            </a:pPr>
            <a:endParaRPr lang="en-US" sz="2800" dirty="0">
              <a:latin typeface="Arial" panose="020B0604020202020204" pitchFamily="34" charset="0"/>
              <a:ea typeface="Calibri" panose="020F0502020204030204" pitchFamily="34" charset="0"/>
            </a:endParaRPr>
          </a:p>
        </p:txBody>
      </p:sp>
      <p:sp>
        <p:nvSpPr>
          <p:cNvPr id="3" name="Rectangle 2">
            <a:extLst>
              <a:ext uri="{FF2B5EF4-FFF2-40B4-BE49-F238E27FC236}">
                <a16:creationId xmlns:a16="http://schemas.microsoft.com/office/drawing/2014/main" id="{71F99778-E6A8-49D8-9EA4-7B73851E30EA}"/>
              </a:ext>
            </a:extLst>
          </p:cNvPr>
          <p:cNvSpPr/>
          <p:nvPr/>
        </p:nvSpPr>
        <p:spPr>
          <a:xfrm>
            <a:off x="389973" y="1275201"/>
            <a:ext cx="11321737" cy="3939025"/>
          </a:xfrm>
          <a:prstGeom prst="rect">
            <a:avLst/>
          </a:prstGeom>
        </p:spPr>
        <p:txBody>
          <a:bodyPr>
            <a:noAutofit/>
          </a:bodyPr>
          <a:lstStyle/>
          <a:p>
            <a:endParaRPr lang="en-US" sz="2400"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590902B-CB2A-414E-BD39-641CF9F702F7}"/>
              </a:ext>
            </a:extLst>
          </p:cNvPr>
          <p:cNvSpPr/>
          <p:nvPr/>
        </p:nvSpPr>
        <p:spPr>
          <a:xfrm>
            <a:off x="429998" y="1275200"/>
            <a:ext cx="11366893" cy="4063291"/>
          </a:xfrm>
          <a:prstGeom prst="rect">
            <a:avLst/>
          </a:prstGeom>
        </p:spPr>
        <p:txBody>
          <a:bodyPr wrap="square">
            <a:noAutofit/>
          </a:bodyPr>
          <a:lstStyle/>
          <a:p>
            <a:r>
              <a:rPr lang="en-US" sz="2200" dirty="0">
                <a:latin typeface="Arial" panose="020B0604020202020204" pitchFamily="34" charset="0"/>
                <a:cs typeface="Arial" panose="020B0604020202020204" pitchFamily="34" charset="0"/>
              </a:rPr>
              <a:t>Indicates the end of your transmission and signals the receiving station to go ahead.</a:t>
            </a:r>
          </a:p>
          <a:p>
            <a:endParaRPr lang="en-US" sz="1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Many transmissions by the net control or individual stations are “self completing”. In such cases the “over” may be omitted. On the other hand, if a station’s traffic list, comment, or question is of uncertain length it should be terminated with “over”.</a:t>
            </a:r>
          </a:p>
          <a:p>
            <a:endParaRPr lang="en-US" sz="1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The “OVER” may be used between messages or after other transmissions whenever the transmitting station wishes to signal the other station to go ahead.</a:t>
            </a:r>
          </a:p>
          <a:p>
            <a:endParaRPr lang="en-US" sz="1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The “OVER” is useful in preventing two stations from transmitting at the same time. It is used effectively when the words of the transmission are not themselves a clear indication for the other station to “go ahead”. </a:t>
            </a:r>
          </a:p>
          <a:p>
            <a:endParaRPr lang="en-US" sz="1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“Doubling” by two stations can result in much wasted time and copying errors. </a:t>
            </a:r>
          </a:p>
        </p:txBody>
      </p:sp>
      <p:pic>
        <p:nvPicPr>
          <p:cNvPr id="10" name="Picture 9">
            <a:extLst>
              <a:ext uri="{FF2B5EF4-FFF2-40B4-BE49-F238E27FC236}">
                <a16:creationId xmlns:a16="http://schemas.microsoft.com/office/drawing/2014/main" id="{8275219A-6020-4B01-A5E5-0EA85DAC919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96951" y="5735276"/>
            <a:ext cx="893064" cy="893064"/>
          </a:xfrm>
          <a:prstGeom prst="rect">
            <a:avLst/>
          </a:prstGeom>
        </p:spPr>
      </p:pic>
    </p:spTree>
    <p:extLst>
      <p:ext uri="{BB962C8B-B14F-4D97-AF65-F5344CB8AC3E}">
        <p14:creationId xmlns:p14="http://schemas.microsoft.com/office/powerpoint/2010/main" val="15568586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9002D-552F-4EED-BBD5-166C542BC104}"/>
              </a:ext>
            </a:extLst>
          </p:cNvPr>
          <p:cNvSpPr>
            <a:spLocks noGrp="1"/>
          </p:cNvSpPr>
          <p:nvPr>
            <p:ph type="title" idx="4294967295"/>
          </p:nvPr>
        </p:nvSpPr>
        <p:spPr>
          <a:xfrm>
            <a:off x="0" y="0"/>
            <a:ext cx="12192000" cy="1027113"/>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p:spPr>
        <p:txBody>
          <a:bodyPr>
            <a:normAutofit/>
          </a:bodyPr>
          <a:lstStyle/>
          <a:p>
            <a:r>
              <a:rPr lang="en-US" sz="3600" b="1" dirty="0">
                <a:solidFill>
                  <a:schemeClr val="bg1"/>
                </a:solidFill>
                <a:latin typeface="Arial" panose="020B0604020202020204" pitchFamily="34" charset="0"/>
                <a:cs typeface="Arial" panose="020B0604020202020204" pitchFamily="34" charset="0"/>
              </a:rPr>
              <a:t>  Operating Protocols – Affirmative / Negative</a:t>
            </a:r>
            <a:endParaRPr lang="en-US" sz="4000" b="1" dirty="0">
              <a:solidFill>
                <a:schemeClr val="bg1"/>
              </a:solidFill>
              <a:latin typeface="Arial" panose="020B0604020202020204" pitchFamily="34" charset="0"/>
              <a:cs typeface="Arial" panose="020B0604020202020204" pitchFamily="34" charset="0"/>
            </a:endParaRPr>
          </a:p>
        </p:txBody>
      </p:sp>
      <p:pic>
        <p:nvPicPr>
          <p:cNvPr id="17" name="Picture 16">
            <a:extLst>
              <a:ext uri="{FF2B5EF4-FFF2-40B4-BE49-F238E27FC236}">
                <a16:creationId xmlns:a16="http://schemas.microsoft.com/office/drawing/2014/main" id="{0B7AA28C-B505-4292-9B81-AB9946145C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0164" y="5735277"/>
            <a:ext cx="1016705" cy="893064"/>
          </a:xfrm>
          <a:prstGeom prst="rect">
            <a:avLst/>
          </a:prstGeom>
        </p:spPr>
      </p:pic>
      <p:sp>
        <p:nvSpPr>
          <p:cNvPr id="18" name="Rectangle 17">
            <a:extLst>
              <a:ext uri="{FF2B5EF4-FFF2-40B4-BE49-F238E27FC236}">
                <a16:creationId xmlns:a16="http://schemas.microsoft.com/office/drawing/2014/main" id="{E35A1E64-21B8-4AB2-A455-DEC33DBF4F4D}"/>
              </a:ext>
            </a:extLst>
          </p:cNvPr>
          <p:cNvSpPr/>
          <p:nvPr/>
        </p:nvSpPr>
        <p:spPr>
          <a:xfrm>
            <a:off x="389976" y="1027113"/>
            <a:ext cx="11412049" cy="3939025"/>
          </a:xfrm>
          <a:prstGeom prst="rect">
            <a:avLst/>
          </a:prstGeom>
        </p:spPr>
        <p:txBody>
          <a:bodyPr wrap="square" tIns="91440" anchor="t" anchorCtr="0">
            <a:noAutofit/>
          </a:bodyPr>
          <a:lstStyle/>
          <a:p>
            <a:pPr>
              <a:lnSpc>
                <a:spcPct val="150000"/>
              </a:lnSpc>
            </a:pPr>
            <a:endParaRPr lang="en-US" dirty="0">
              <a:latin typeface="Arial" panose="020B060402020202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34CCDE6E-AEBC-4AD6-9DFE-AA742525736C}"/>
              </a:ext>
            </a:extLst>
          </p:cNvPr>
          <p:cNvSpPr/>
          <p:nvPr/>
        </p:nvSpPr>
        <p:spPr>
          <a:xfrm>
            <a:off x="389975" y="1434662"/>
            <a:ext cx="11366894" cy="4300615"/>
          </a:xfrm>
          <a:prstGeom prst="rect">
            <a:avLst/>
          </a:prstGeom>
        </p:spPr>
        <p:txBody>
          <a:bodyPr wrap="square">
            <a:noAutofit/>
          </a:bodyPr>
          <a:lstStyle/>
          <a:p>
            <a:pPr>
              <a:lnSpc>
                <a:spcPct val="107000"/>
              </a:lnSpc>
            </a:pPr>
            <a:endParaRPr lang="en-US" sz="2400" dirty="0">
              <a:latin typeface="Arial" panose="020B0604020202020204" pitchFamily="34" charset="0"/>
              <a:ea typeface="Calibri" panose="020F0502020204030204" pitchFamily="34" charset="0"/>
            </a:endParaRPr>
          </a:p>
        </p:txBody>
      </p:sp>
      <p:sp>
        <p:nvSpPr>
          <p:cNvPr id="2" name="Rectangle 1">
            <a:extLst>
              <a:ext uri="{FF2B5EF4-FFF2-40B4-BE49-F238E27FC236}">
                <a16:creationId xmlns:a16="http://schemas.microsoft.com/office/drawing/2014/main" id="{AEC4731D-DA17-43B0-AD0C-57550320E62A}"/>
              </a:ext>
            </a:extLst>
          </p:cNvPr>
          <p:cNvSpPr/>
          <p:nvPr/>
        </p:nvSpPr>
        <p:spPr>
          <a:xfrm>
            <a:off x="435131" y="1275645"/>
            <a:ext cx="11321737" cy="3826934"/>
          </a:xfrm>
          <a:prstGeom prst="rect">
            <a:avLst/>
          </a:prstGeom>
        </p:spPr>
        <p:txBody>
          <a:bodyPr>
            <a:noAutofit/>
          </a:bodyPr>
          <a:lstStyle/>
          <a:p>
            <a:pPr>
              <a:lnSpc>
                <a:spcPct val="107000"/>
              </a:lnSpc>
            </a:pPr>
            <a:endParaRPr lang="en-US" sz="2800" dirty="0">
              <a:latin typeface="Arial" panose="020B0604020202020204" pitchFamily="34" charset="0"/>
              <a:ea typeface="Calibri" panose="020F0502020204030204" pitchFamily="34" charset="0"/>
            </a:endParaRPr>
          </a:p>
        </p:txBody>
      </p:sp>
      <p:sp>
        <p:nvSpPr>
          <p:cNvPr id="3" name="Rectangle 2">
            <a:extLst>
              <a:ext uri="{FF2B5EF4-FFF2-40B4-BE49-F238E27FC236}">
                <a16:creationId xmlns:a16="http://schemas.microsoft.com/office/drawing/2014/main" id="{71F99778-E6A8-49D8-9EA4-7B73851E30EA}"/>
              </a:ext>
            </a:extLst>
          </p:cNvPr>
          <p:cNvSpPr/>
          <p:nvPr/>
        </p:nvSpPr>
        <p:spPr>
          <a:xfrm>
            <a:off x="389973" y="1275201"/>
            <a:ext cx="11321737" cy="3939025"/>
          </a:xfrm>
          <a:prstGeom prst="rect">
            <a:avLst/>
          </a:prstGeom>
        </p:spPr>
        <p:txBody>
          <a:bodyPr>
            <a:noAutofit/>
          </a:bodyPr>
          <a:lstStyle/>
          <a:p>
            <a:endParaRPr lang="en-US" sz="2400"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590902B-CB2A-414E-BD39-641CF9F702F7}"/>
              </a:ext>
            </a:extLst>
          </p:cNvPr>
          <p:cNvSpPr/>
          <p:nvPr/>
        </p:nvSpPr>
        <p:spPr>
          <a:xfrm>
            <a:off x="435129" y="1275201"/>
            <a:ext cx="11366893" cy="4098486"/>
          </a:xfrm>
          <a:prstGeom prst="rect">
            <a:avLst/>
          </a:prstGeom>
        </p:spPr>
        <p:txBody>
          <a:bodyPr wrap="square">
            <a:noAutofit/>
          </a:bodyPr>
          <a:lstStyle/>
          <a:p>
            <a:r>
              <a:rPr lang="en-US" sz="2400" dirty="0">
                <a:latin typeface="Arial" panose="020B0604020202020204" pitchFamily="34" charset="0"/>
                <a:cs typeface="Arial" panose="020B0604020202020204" pitchFamily="34" charset="0"/>
              </a:rPr>
              <a:t>To avoid confusion when responding to a question, the preferred responses are Affirmative and Negative. </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Affirmative means “Yes”</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Negative means “No”</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NOTE: If the body of the text has the words “YES” or “NO”, they will be transmitted as written.</a:t>
            </a:r>
          </a:p>
        </p:txBody>
      </p:sp>
      <p:pic>
        <p:nvPicPr>
          <p:cNvPr id="10" name="Picture 9">
            <a:extLst>
              <a:ext uri="{FF2B5EF4-FFF2-40B4-BE49-F238E27FC236}">
                <a16:creationId xmlns:a16="http://schemas.microsoft.com/office/drawing/2014/main" id="{E48C0C07-B457-43D2-894B-6FC5472FF923}"/>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96951" y="5735276"/>
            <a:ext cx="893064" cy="893064"/>
          </a:xfrm>
          <a:prstGeom prst="rect">
            <a:avLst/>
          </a:prstGeom>
        </p:spPr>
      </p:pic>
    </p:spTree>
    <p:extLst>
      <p:ext uri="{BB962C8B-B14F-4D97-AF65-F5344CB8AC3E}">
        <p14:creationId xmlns:p14="http://schemas.microsoft.com/office/powerpoint/2010/main" val="9260685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9002D-552F-4EED-BBD5-166C542BC104}"/>
              </a:ext>
            </a:extLst>
          </p:cNvPr>
          <p:cNvSpPr>
            <a:spLocks noGrp="1"/>
          </p:cNvSpPr>
          <p:nvPr>
            <p:ph type="title" idx="4294967295"/>
          </p:nvPr>
        </p:nvSpPr>
        <p:spPr>
          <a:xfrm>
            <a:off x="0" y="0"/>
            <a:ext cx="12192000" cy="1027113"/>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p:spPr>
        <p:txBody>
          <a:bodyPr>
            <a:normAutofit/>
          </a:bodyPr>
          <a:lstStyle/>
          <a:p>
            <a:r>
              <a:rPr lang="en-US" sz="3600" b="1" dirty="0">
                <a:solidFill>
                  <a:schemeClr val="bg1"/>
                </a:solidFill>
                <a:latin typeface="Arial" panose="020B0604020202020204" pitchFamily="34" charset="0"/>
                <a:cs typeface="Arial" panose="020B0604020202020204" pitchFamily="34" charset="0"/>
              </a:rPr>
              <a:t>  Operating Protocols – Roger</a:t>
            </a:r>
            <a:endParaRPr lang="en-US" sz="4000" b="1" dirty="0">
              <a:solidFill>
                <a:schemeClr val="bg1"/>
              </a:solidFill>
              <a:latin typeface="Arial" panose="020B0604020202020204" pitchFamily="34" charset="0"/>
              <a:cs typeface="Arial" panose="020B0604020202020204" pitchFamily="34" charset="0"/>
            </a:endParaRPr>
          </a:p>
        </p:txBody>
      </p:sp>
      <p:pic>
        <p:nvPicPr>
          <p:cNvPr id="17" name="Picture 16">
            <a:extLst>
              <a:ext uri="{FF2B5EF4-FFF2-40B4-BE49-F238E27FC236}">
                <a16:creationId xmlns:a16="http://schemas.microsoft.com/office/drawing/2014/main" id="{0B7AA28C-B505-4292-9B81-AB9946145C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0164" y="5735277"/>
            <a:ext cx="1016705" cy="893064"/>
          </a:xfrm>
          <a:prstGeom prst="rect">
            <a:avLst/>
          </a:prstGeom>
        </p:spPr>
      </p:pic>
      <p:sp>
        <p:nvSpPr>
          <p:cNvPr id="18" name="Rectangle 17">
            <a:extLst>
              <a:ext uri="{FF2B5EF4-FFF2-40B4-BE49-F238E27FC236}">
                <a16:creationId xmlns:a16="http://schemas.microsoft.com/office/drawing/2014/main" id="{E35A1E64-21B8-4AB2-A455-DEC33DBF4F4D}"/>
              </a:ext>
            </a:extLst>
          </p:cNvPr>
          <p:cNvSpPr/>
          <p:nvPr/>
        </p:nvSpPr>
        <p:spPr>
          <a:xfrm>
            <a:off x="389976" y="1027113"/>
            <a:ext cx="11412049" cy="3939025"/>
          </a:xfrm>
          <a:prstGeom prst="rect">
            <a:avLst/>
          </a:prstGeom>
        </p:spPr>
        <p:txBody>
          <a:bodyPr wrap="square" tIns="91440" anchor="t" anchorCtr="0">
            <a:noAutofit/>
          </a:bodyPr>
          <a:lstStyle/>
          <a:p>
            <a:pPr>
              <a:lnSpc>
                <a:spcPct val="150000"/>
              </a:lnSpc>
            </a:pPr>
            <a:endParaRPr lang="en-US" dirty="0">
              <a:latin typeface="Arial" panose="020B060402020202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34CCDE6E-AEBC-4AD6-9DFE-AA742525736C}"/>
              </a:ext>
            </a:extLst>
          </p:cNvPr>
          <p:cNvSpPr/>
          <p:nvPr/>
        </p:nvSpPr>
        <p:spPr>
          <a:xfrm>
            <a:off x="389975" y="1434662"/>
            <a:ext cx="11366894" cy="4300615"/>
          </a:xfrm>
          <a:prstGeom prst="rect">
            <a:avLst/>
          </a:prstGeom>
        </p:spPr>
        <p:txBody>
          <a:bodyPr wrap="square">
            <a:noAutofit/>
          </a:bodyPr>
          <a:lstStyle/>
          <a:p>
            <a:pPr>
              <a:lnSpc>
                <a:spcPct val="107000"/>
              </a:lnSpc>
            </a:pPr>
            <a:endParaRPr lang="en-US" sz="2400" dirty="0">
              <a:latin typeface="Arial" panose="020B0604020202020204" pitchFamily="34" charset="0"/>
              <a:ea typeface="Calibri" panose="020F0502020204030204" pitchFamily="34" charset="0"/>
            </a:endParaRPr>
          </a:p>
        </p:txBody>
      </p:sp>
      <p:sp>
        <p:nvSpPr>
          <p:cNvPr id="2" name="Rectangle 1">
            <a:extLst>
              <a:ext uri="{FF2B5EF4-FFF2-40B4-BE49-F238E27FC236}">
                <a16:creationId xmlns:a16="http://schemas.microsoft.com/office/drawing/2014/main" id="{AEC4731D-DA17-43B0-AD0C-57550320E62A}"/>
              </a:ext>
            </a:extLst>
          </p:cNvPr>
          <p:cNvSpPr/>
          <p:nvPr/>
        </p:nvSpPr>
        <p:spPr>
          <a:xfrm>
            <a:off x="435131" y="1275645"/>
            <a:ext cx="11321737" cy="3826934"/>
          </a:xfrm>
          <a:prstGeom prst="rect">
            <a:avLst/>
          </a:prstGeom>
        </p:spPr>
        <p:txBody>
          <a:bodyPr>
            <a:noAutofit/>
          </a:bodyPr>
          <a:lstStyle/>
          <a:p>
            <a:pPr>
              <a:lnSpc>
                <a:spcPct val="107000"/>
              </a:lnSpc>
            </a:pPr>
            <a:endParaRPr lang="en-US" sz="2800" dirty="0">
              <a:latin typeface="Arial" panose="020B0604020202020204" pitchFamily="34" charset="0"/>
              <a:ea typeface="Calibri" panose="020F0502020204030204" pitchFamily="34" charset="0"/>
            </a:endParaRPr>
          </a:p>
        </p:txBody>
      </p:sp>
      <p:sp>
        <p:nvSpPr>
          <p:cNvPr id="3" name="Rectangle 2">
            <a:extLst>
              <a:ext uri="{FF2B5EF4-FFF2-40B4-BE49-F238E27FC236}">
                <a16:creationId xmlns:a16="http://schemas.microsoft.com/office/drawing/2014/main" id="{71F99778-E6A8-49D8-9EA4-7B73851E30EA}"/>
              </a:ext>
            </a:extLst>
          </p:cNvPr>
          <p:cNvSpPr/>
          <p:nvPr/>
        </p:nvSpPr>
        <p:spPr>
          <a:xfrm>
            <a:off x="389973" y="1275201"/>
            <a:ext cx="11321737" cy="3939025"/>
          </a:xfrm>
          <a:prstGeom prst="rect">
            <a:avLst/>
          </a:prstGeom>
        </p:spPr>
        <p:txBody>
          <a:bodyPr>
            <a:noAutofit/>
          </a:bodyPr>
          <a:lstStyle/>
          <a:p>
            <a:endParaRPr lang="en-US" sz="2400"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590902B-CB2A-414E-BD39-641CF9F702F7}"/>
              </a:ext>
            </a:extLst>
          </p:cNvPr>
          <p:cNvSpPr/>
          <p:nvPr/>
        </p:nvSpPr>
        <p:spPr>
          <a:xfrm>
            <a:off x="435129" y="1275201"/>
            <a:ext cx="11366893" cy="4098486"/>
          </a:xfrm>
          <a:prstGeom prst="rect">
            <a:avLst/>
          </a:prstGeom>
        </p:spPr>
        <p:txBody>
          <a:bodyPr wrap="square">
            <a:noAutofit/>
          </a:bodyPr>
          <a:lstStyle/>
          <a:p>
            <a:r>
              <a:rPr lang="en-US" sz="2400" dirty="0">
                <a:latin typeface="Arial" panose="020B0604020202020204" pitchFamily="34" charset="0"/>
                <a:cs typeface="Arial" panose="020B0604020202020204" pitchFamily="34" charset="0"/>
              </a:rPr>
              <a:t>Receiving station acknowledgment of message(s) copied. </a:t>
            </a:r>
          </a:p>
          <a:p>
            <a:endParaRPr lang="en-US" sz="12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It is not necessary to repeat message number(s) or other parts. </a:t>
            </a:r>
          </a:p>
          <a:p>
            <a:endParaRPr lang="en-US" sz="12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ROGER, meaning received and understood, implies all messages were received.</a:t>
            </a:r>
          </a:p>
          <a:p>
            <a:endParaRPr lang="en-US" sz="12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It does </a:t>
            </a:r>
            <a:r>
              <a:rPr lang="en-US" sz="2400" b="1" dirty="0">
                <a:latin typeface="Arial" panose="020B0604020202020204" pitchFamily="34" charset="0"/>
                <a:cs typeface="Arial" panose="020B0604020202020204" pitchFamily="34" charset="0"/>
              </a:rPr>
              <a:t>NOT</a:t>
            </a:r>
            <a:r>
              <a:rPr lang="en-US" sz="2400" dirty="0">
                <a:latin typeface="Arial" panose="020B0604020202020204" pitchFamily="34" charset="0"/>
                <a:cs typeface="Arial" panose="020B0604020202020204" pitchFamily="34" charset="0"/>
              </a:rPr>
              <a:t> mean “yes” or “affirmative”.</a:t>
            </a:r>
          </a:p>
        </p:txBody>
      </p:sp>
      <p:pic>
        <p:nvPicPr>
          <p:cNvPr id="10" name="Picture 9">
            <a:extLst>
              <a:ext uri="{FF2B5EF4-FFF2-40B4-BE49-F238E27FC236}">
                <a16:creationId xmlns:a16="http://schemas.microsoft.com/office/drawing/2014/main" id="{B02A4A42-47EE-4AD7-8DEB-8020EA8DE1BA}"/>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96949" y="5735277"/>
            <a:ext cx="893064" cy="893064"/>
          </a:xfrm>
          <a:prstGeom prst="rect">
            <a:avLst/>
          </a:prstGeom>
        </p:spPr>
      </p:pic>
    </p:spTree>
    <p:extLst>
      <p:ext uri="{BB962C8B-B14F-4D97-AF65-F5344CB8AC3E}">
        <p14:creationId xmlns:p14="http://schemas.microsoft.com/office/powerpoint/2010/main" val="39440110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9002D-552F-4EED-BBD5-166C542BC104}"/>
              </a:ext>
            </a:extLst>
          </p:cNvPr>
          <p:cNvSpPr>
            <a:spLocks noGrp="1"/>
          </p:cNvSpPr>
          <p:nvPr>
            <p:ph type="title" idx="4294967295"/>
          </p:nvPr>
        </p:nvSpPr>
        <p:spPr>
          <a:xfrm>
            <a:off x="0" y="0"/>
            <a:ext cx="12192000" cy="1027113"/>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p:spPr>
        <p:txBody>
          <a:bodyPr>
            <a:normAutofit/>
          </a:bodyPr>
          <a:lstStyle/>
          <a:p>
            <a:r>
              <a:rPr lang="en-US" sz="3600" b="1" dirty="0">
                <a:solidFill>
                  <a:schemeClr val="bg1"/>
                </a:solidFill>
                <a:latin typeface="Arial" panose="020B0604020202020204" pitchFamily="34" charset="0"/>
                <a:cs typeface="Arial" panose="020B0604020202020204" pitchFamily="34" charset="0"/>
              </a:rPr>
              <a:t>  Operating Protocols – Figures</a:t>
            </a:r>
            <a:endParaRPr lang="en-US" sz="4000" b="1" dirty="0">
              <a:solidFill>
                <a:schemeClr val="bg1"/>
              </a:solidFill>
              <a:latin typeface="Arial" panose="020B0604020202020204" pitchFamily="34" charset="0"/>
              <a:cs typeface="Arial" panose="020B0604020202020204" pitchFamily="34" charset="0"/>
            </a:endParaRPr>
          </a:p>
        </p:txBody>
      </p:sp>
      <p:pic>
        <p:nvPicPr>
          <p:cNvPr id="17" name="Picture 16">
            <a:extLst>
              <a:ext uri="{FF2B5EF4-FFF2-40B4-BE49-F238E27FC236}">
                <a16:creationId xmlns:a16="http://schemas.microsoft.com/office/drawing/2014/main" id="{0B7AA28C-B505-4292-9B81-AB9946145C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0164" y="5735277"/>
            <a:ext cx="1016705" cy="893064"/>
          </a:xfrm>
          <a:prstGeom prst="rect">
            <a:avLst/>
          </a:prstGeom>
        </p:spPr>
      </p:pic>
      <p:sp>
        <p:nvSpPr>
          <p:cNvPr id="18" name="Rectangle 17">
            <a:extLst>
              <a:ext uri="{FF2B5EF4-FFF2-40B4-BE49-F238E27FC236}">
                <a16:creationId xmlns:a16="http://schemas.microsoft.com/office/drawing/2014/main" id="{E35A1E64-21B8-4AB2-A455-DEC33DBF4F4D}"/>
              </a:ext>
            </a:extLst>
          </p:cNvPr>
          <p:cNvSpPr/>
          <p:nvPr/>
        </p:nvSpPr>
        <p:spPr>
          <a:xfrm>
            <a:off x="389976" y="1027113"/>
            <a:ext cx="11412049" cy="3939025"/>
          </a:xfrm>
          <a:prstGeom prst="rect">
            <a:avLst/>
          </a:prstGeom>
        </p:spPr>
        <p:txBody>
          <a:bodyPr wrap="square" tIns="91440" anchor="t" anchorCtr="0">
            <a:noAutofit/>
          </a:bodyPr>
          <a:lstStyle/>
          <a:p>
            <a:pPr>
              <a:lnSpc>
                <a:spcPct val="150000"/>
              </a:lnSpc>
            </a:pPr>
            <a:endParaRPr lang="en-US" dirty="0">
              <a:latin typeface="Arial" panose="020B060402020202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34CCDE6E-AEBC-4AD6-9DFE-AA742525736C}"/>
              </a:ext>
            </a:extLst>
          </p:cNvPr>
          <p:cNvSpPr/>
          <p:nvPr/>
        </p:nvSpPr>
        <p:spPr>
          <a:xfrm>
            <a:off x="389975" y="1434662"/>
            <a:ext cx="11366894" cy="4300615"/>
          </a:xfrm>
          <a:prstGeom prst="rect">
            <a:avLst/>
          </a:prstGeom>
        </p:spPr>
        <p:txBody>
          <a:bodyPr wrap="square">
            <a:noAutofit/>
          </a:bodyPr>
          <a:lstStyle/>
          <a:p>
            <a:pPr>
              <a:lnSpc>
                <a:spcPct val="107000"/>
              </a:lnSpc>
            </a:pPr>
            <a:endParaRPr lang="en-US" sz="2400" dirty="0">
              <a:latin typeface="Arial" panose="020B0604020202020204" pitchFamily="34" charset="0"/>
              <a:ea typeface="Calibri" panose="020F0502020204030204" pitchFamily="34" charset="0"/>
            </a:endParaRPr>
          </a:p>
        </p:txBody>
      </p:sp>
      <p:sp>
        <p:nvSpPr>
          <p:cNvPr id="2" name="Rectangle 1">
            <a:extLst>
              <a:ext uri="{FF2B5EF4-FFF2-40B4-BE49-F238E27FC236}">
                <a16:creationId xmlns:a16="http://schemas.microsoft.com/office/drawing/2014/main" id="{AEC4731D-DA17-43B0-AD0C-57550320E62A}"/>
              </a:ext>
            </a:extLst>
          </p:cNvPr>
          <p:cNvSpPr/>
          <p:nvPr/>
        </p:nvSpPr>
        <p:spPr>
          <a:xfrm>
            <a:off x="435131" y="1275645"/>
            <a:ext cx="11321737" cy="3826934"/>
          </a:xfrm>
          <a:prstGeom prst="rect">
            <a:avLst/>
          </a:prstGeom>
        </p:spPr>
        <p:txBody>
          <a:bodyPr>
            <a:noAutofit/>
          </a:bodyPr>
          <a:lstStyle/>
          <a:p>
            <a:pPr>
              <a:lnSpc>
                <a:spcPct val="107000"/>
              </a:lnSpc>
            </a:pPr>
            <a:endParaRPr lang="en-US" sz="2800" dirty="0">
              <a:latin typeface="Arial" panose="020B0604020202020204" pitchFamily="34" charset="0"/>
              <a:ea typeface="Calibri" panose="020F0502020204030204" pitchFamily="34" charset="0"/>
            </a:endParaRPr>
          </a:p>
        </p:txBody>
      </p:sp>
      <p:sp>
        <p:nvSpPr>
          <p:cNvPr id="3" name="Rectangle 2">
            <a:extLst>
              <a:ext uri="{FF2B5EF4-FFF2-40B4-BE49-F238E27FC236}">
                <a16:creationId xmlns:a16="http://schemas.microsoft.com/office/drawing/2014/main" id="{71F99778-E6A8-49D8-9EA4-7B73851E30EA}"/>
              </a:ext>
            </a:extLst>
          </p:cNvPr>
          <p:cNvSpPr/>
          <p:nvPr/>
        </p:nvSpPr>
        <p:spPr>
          <a:xfrm>
            <a:off x="389973" y="1275201"/>
            <a:ext cx="11321737" cy="3939025"/>
          </a:xfrm>
          <a:prstGeom prst="rect">
            <a:avLst/>
          </a:prstGeom>
        </p:spPr>
        <p:txBody>
          <a:bodyPr>
            <a:noAutofit/>
          </a:bodyPr>
          <a:lstStyle/>
          <a:p>
            <a:endParaRPr lang="en-US" sz="2400"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590902B-CB2A-414E-BD39-641CF9F702F7}"/>
              </a:ext>
            </a:extLst>
          </p:cNvPr>
          <p:cNvSpPr/>
          <p:nvPr/>
        </p:nvSpPr>
        <p:spPr>
          <a:xfrm>
            <a:off x="435129" y="1275201"/>
            <a:ext cx="11366893" cy="4098486"/>
          </a:xfrm>
          <a:prstGeom prst="rect">
            <a:avLst/>
          </a:prstGeom>
        </p:spPr>
        <p:txBody>
          <a:bodyPr wrap="square">
            <a:noAutofit/>
          </a:bodyPr>
          <a:lstStyle/>
          <a:p>
            <a:r>
              <a:rPr lang="en-US" sz="2200" dirty="0">
                <a:latin typeface="Arial" panose="020B0604020202020204" pitchFamily="34" charset="0"/>
                <a:cs typeface="Arial" panose="020B0604020202020204" pitchFamily="34" charset="0"/>
              </a:rPr>
              <a:t>Used to introduce a group of one or more numbers:</a:t>
            </a:r>
          </a:p>
          <a:p>
            <a:endParaRPr lang="en-US" sz="1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Say “figure(s)”, then voice the numbers one digit at a time, group pause, and go on to the next group. Examples: </a:t>
            </a:r>
            <a:r>
              <a:rPr lang="en-US" sz="2200" b="1" dirty="0">
                <a:latin typeface="Arial" panose="020B0604020202020204" pitchFamily="34" charset="0"/>
                <a:cs typeface="Arial" panose="020B0604020202020204" pitchFamily="34" charset="0"/>
              </a:rPr>
              <a:t>2</a:t>
            </a:r>
            <a:r>
              <a:rPr lang="en-US" sz="2200" dirty="0">
                <a:latin typeface="Arial" panose="020B0604020202020204" pitchFamily="34" charset="0"/>
                <a:cs typeface="Arial" panose="020B0604020202020204" pitchFamily="34" charset="0"/>
              </a:rPr>
              <a:t>, voiced as "figure TWO"; </a:t>
            </a:r>
            <a:r>
              <a:rPr lang="en-US" sz="2200" b="1" dirty="0">
                <a:latin typeface="Arial" panose="020B0604020202020204" pitchFamily="34" charset="0"/>
                <a:cs typeface="Arial" panose="020B0604020202020204" pitchFamily="34" charset="0"/>
              </a:rPr>
              <a:t>62</a:t>
            </a:r>
            <a:r>
              <a:rPr lang="en-US" sz="2200" dirty="0">
                <a:latin typeface="Arial" panose="020B0604020202020204" pitchFamily="34" charset="0"/>
                <a:cs typeface="Arial" panose="020B0604020202020204" pitchFamily="34" charset="0"/>
              </a:rPr>
              <a:t>, voiced as "figures SIX TWO“.</a:t>
            </a:r>
          </a:p>
          <a:p>
            <a:endParaRPr lang="en-US" sz="1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Saying “figure TWO” means the number character “2”. Saying “TWO” implies the spelled-out word. Saying “figures SIX TWO” indicates the single group “62”. Saying “Figure SIX... Figure TWO” results in copy of the figures “6” and “2” as separate groups. </a:t>
            </a:r>
          </a:p>
          <a:p>
            <a:endParaRPr lang="en-US" sz="1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Saying “SIXTY TWO” or “SIX TWO” implies two groups---words spelled out exactly as shown.</a:t>
            </a:r>
          </a:p>
          <a:p>
            <a:endParaRPr lang="en-US" sz="1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Avoid the use of “figures SEVENTEEN” in place of “figures ONE SEVEN”.  Do NOT use any of the “teen” numbers with the word “figures”.</a:t>
            </a:r>
          </a:p>
        </p:txBody>
      </p:sp>
      <p:pic>
        <p:nvPicPr>
          <p:cNvPr id="10" name="Picture 9">
            <a:extLst>
              <a:ext uri="{FF2B5EF4-FFF2-40B4-BE49-F238E27FC236}">
                <a16:creationId xmlns:a16="http://schemas.microsoft.com/office/drawing/2014/main" id="{7DDE59BC-F5A9-4B48-925C-03A8895056C8}"/>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96951" y="5735276"/>
            <a:ext cx="893064" cy="893064"/>
          </a:xfrm>
          <a:prstGeom prst="rect">
            <a:avLst/>
          </a:prstGeom>
        </p:spPr>
      </p:pic>
    </p:spTree>
    <p:extLst>
      <p:ext uri="{BB962C8B-B14F-4D97-AF65-F5344CB8AC3E}">
        <p14:creationId xmlns:p14="http://schemas.microsoft.com/office/powerpoint/2010/main" val="23309299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9002D-552F-4EED-BBD5-166C542BC104}"/>
              </a:ext>
            </a:extLst>
          </p:cNvPr>
          <p:cNvSpPr>
            <a:spLocks noGrp="1"/>
          </p:cNvSpPr>
          <p:nvPr>
            <p:ph type="title" idx="4294967295"/>
          </p:nvPr>
        </p:nvSpPr>
        <p:spPr>
          <a:xfrm>
            <a:off x="0" y="0"/>
            <a:ext cx="12192000" cy="1027113"/>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p:spPr>
        <p:txBody>
          <a:bodyPr>
            <a:normAutofit/>
          </a:bodyPr>
          <a:lstStyle/>
          <a:p>
            <a:r>
              <a:rPr lang="en-US" sz="3600" b="1" dirty="0">
                <a:solidFill>
                  <a:schemeClr val="bg1"/>
                </a:solidFill>
                <a:latin typeface="Arial" panose="020B0604020202020204" pitchFamily="34" charset="0"/>
                <a:cs typeface="Arial" panose="020B0604020202020204" pitchFamily="34" charset="0"/>
              </a:rPr>
              <a:t>  Operating Protocols – Initial / Initials</a:t>
            </a:r>
            <a:endParaRPr lang="en-US" sz="4000" b="1" dirty="0">
              <a:solidFill>
                <a:schemeClr val="bg1"/>
              </a:solidFill>
              <a:latin typeface="Arial" panose="020B0604020202020204" pitchFamily="34" charset="0"/>
              <a:cs typeface="Arial" panose="020B0604020202020204" pitchFamily="34" charset="0"/>
            </a:endParaRPr>
          </a:p>
        </p:txBody>
      </p:sp>
      <p:pic>
        <p:nvPicPr>
          <p:cNvPr id="17" name="Picture 16">
            <a:extLst>
              <a:ext uri="{FF2B5EF4-FFF2-40B4-BE49-F238E27FC236}">
                <a16:creationId xmlns:a16="http://schemas.microsoft.com/office/drawing/2014/main" id="{0B7AA28C-B505-4292-9B81-AB9946145C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0164" y="5735277"/>
            <a:ext cx="1016705" cy="893064"/>
          </a:xfrm>
          <a:prstGeom prst="rect">
            <a:avLst/>
          </a:prstGeom>
        </p:spPr>
      </p:pic>
      <p:sp>
        <p:nvSpPr>
          <p:cNvPr id="18" name="Rectangle 17">
            <a:extLst>
              <a:ext uri="{FF2B5EF4-FFF2-40B4-BE49-F238E27FC236}">
                <a16:creationId xmlns:a16="http://schemas.microsoft.com/office/drawing/2014/main" id="{E35A1E64-21B8-4AB2-A455-DEC33DBF4F4D}"/>
              </a:ext>
            </a:extLst>
          </p:cNvPr>
          <p:cNvSpPr/>
          <p:nvPr/>
        </p:nvSpPr>
        <p:spPr>
          <a:xfrm>
            <a:off x="389976" y="1027113"/>
            <a:ext cx="11412049" cy="3939025"/>
          </a:xfrm>
          <a:prstGeom prst="rect">
            <a:avLst/>
          </a:prstGeom>
        </p:spPr>
        <p:txBody>
          <a:bodyPr wrap="square" tIns="91440" anchor="t" anchorCtr="0">
            <a:noAutofit/>
          </a:bodyPr>
          <a:lstStyle/>
          <a:p>
            <a:pPr>
              <a:lnSpc>
                <a:spcPct val="150000"/>
              </a:lnSpc>
            </a:pPr>
            <a:endParaRPr lang="en-US" dirty="0">
              <a:latin typeface="Arial" panose="020B060402020202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34CCDE6E-AEBC-4AD6-9DFE-AA742525736C}"/>
              </a:ext>
            </a:extLst>
          </p:cNvPr>
          <p:cNvSpPr/>
          <p:nvPr/>
        </p:nvSpPr>
        <p:spPr>
          <a:xfrm>
            <a:off x="389975" y="1434662"/>
            <a:ext cx="11366894" cy="4300615"/>
          </a:xfrm>
          <a:prstGeom prst="rect">
            <a:avLst/>
          </a:prstGeom>
        </p:spPr>
        <p:txBody>
          <a:bodyPr wrap="square">
            <a:noAutofit/>
          </a:bodyPr>
          <a:lstStyle/>
          <a:p>
            <a:pPr>
              <a:lnSpc>
                <a:spcPct val="107000"/>
              </a:lnSpc>
            </a:pPr>
            <a:endParaRPr lang="en-US" sz="2400" dirty="0">
              <a:latin typeface="Arial" panose="020B0604020202020204" pitchFamily="34" charset="0"/>
              <a:ea typeface="Calibri" panose="020F0502020204030204" pitchFamily="34" charset="0"/>
            </a:endParaRPr>
          </a:p>
        </p:txBody>
      </p:sp>
      <p:sp>
        <p:nvSpPr>
          <p:cNvPr id="2" name="Rectangle 1">
            <a:extLst>
              <a:ext uri="{FF2B5EF4-FFF2-40B4-BE49-F238E27FC236}">
                <a16:creationId xmlns:a16="http://schemas.microsoft.com/office/drawing/2014/main" id="{AEC4731D-DA17-43B0-AD0C-57550320E62A}"/>
              </a:ext>
            </a:extLst>
          </p:cNvPr>
          <p:cNvSpPr/>
          <p:nvPr/>
        </p:nvSpPr>
        <p:spPr>
          <a:xfrm>
            <a:off x="435131" y="1275645"/>
            <a:ext cx="11321737" cy="3826934"/>
          </a:xfrm>
          <a:prstGeom prst="rect">
            <a:avLst/>
          </a:prstGeom>
        </p:spPr>
        <p:txBody>
          <a:bodyPr>
            <a:noAutofit/>
          </a:bodyPr>
          <a:lstStyle/>
          <a:p>
            <a:pPr>
              <a:lnSpc>
                <a:spcPct val="107000"/>
              </a:lnSpc>
            </a:pPr>
            <a:endParaRPr lang="en-US" sz="2800" dirty="0">
              <a:latin typeface="Arial" panose="020B0604020202020204" pitchFamily="34" charset="0"/>
              <a:ea typeface="Calibri" panose="020F0502020204030204" pitchFamily="34" charset="0"/>
            </a:endParaRPr>
          </a:p>
        </p:txBody>
      </p:sp>
      <p:sp>
        <p:nvSpPr>
          <p:cNvPr id="3" name="Rectangle 2">
            <a:extLst>
              <a:ext uri="{FF2B5EF4-FFF2-40B4-BE49-F238E27FC236}">
                <a16:creationId xmlns:a16="http://schemas.microsoft.com/office/drawing/2014/main" id="{71F99778-E6A8-49D8-9EA4-7B73851E30EA}"/>
              </a:ext>
            </a:extLst>
          </p:cNvPr>
          <p:cNvSpPr/>
          <p:nvPr/>
        </p:nvSpPr>
        <p:spPr>
          <a:xfrm>
            <a:off x="389973" y="1275201"/>
            <a:ext cx="11321737" cy="3939025"/>
          </a:xfrm>
          <a:prstGeom prst="rect">
            <a:avLst/>
          </a:prstGeom>
        </p:spPr>
        <p:txBody>
          <a:bodyPr>
            <a:noAutofit/>
          </a:bodyPr>
          <a:lstStyle/>
          <a:p>
            <a:endParaRPr lang="en-US" sz="2400"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590902B-CB2A-414E-BD39-641CF9F702F7}"/>
              </a:ext>
            </a:extLst>
          </p:cNvPr>
          <p:cNvSpPr/>
          <p:nvPr/>
        </p:nvSpPr>
        <p:spPr>
          <a:xfrm>
            <a:off x="435129" y="1275201"/>
            <a:ext cx="11366893" cy="4459632"/>
          </a:xfrm>
          <a:prstGeom prst="rect">
            <a:avLst/>
          </a:prstGeom>
        </p:spPr>
        <p:txBody>
          <a:bodyPr wrap="square">
            <a:noAutofit/>
          </a:bodyPr>
          <a:lstStyle/>
          <a:p>
            <a:r>
              <a:rPr lang="en-US" sz="2000" dirty="0">
                <a:latin typeface="Arial" panose="020B0604020202020204" pitchFamily="34" charset="0"/>
                <a:cs typeface="Arial" panose="020B0604020202020204" pitchFamily="34" charset="0"/>
              </a:rPr>
              <a:t>Used to introduce a single letter initial, phonetic pronunciation mandatory, as in the initial in a proper name, John R Smith: "JOHN.. initial ROMEO.. SMITH";</a:t>
            </a:r>
          </a:p>
          <a:p>
            <a:endParaRPr lang="en-US" sz="1200" b="1"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X </a:t>
            </a:r>
            <a:r>
              <a:rPr lang="en-US" sz="2000" dirty="0">
                <a:latin typeface="Arial" panose="020B0604020202020204" pitchFamily="34" charset="0"/>
                <a:cs typeface="Arial" panose="020B0604020202020204" pitchFamily="34" charset="0"/>
              </a:rPr>
              <a:t>Letter "X" used as a period, voiced as “initial X-RAY".</a:t>
            </a:r>
          </a:p>
          <a:p>
            <a:r>
              <a:rPr lang="en-US" sz="2000" dirty="0">
                <a:latin typeface="Arial" panose="020B0604020202020204" pitchFamily="34" charset="0"/>
                <a:cs typeface="Arial" panose="020B0604020202020204" pitchFamily="34" charset="0"/>
              </a:rPr>
              <a:t>(The “X” used as a period is often voiced without the “initial” introduction. The method shown is</a:t>
            </a:r>
          </a:p>
          <a:p>
            <a:r>
              <a:rPr lang="en-US" sz="2000" dirty="0">
                <a:latin typeface="Arial" panose="020B0604020202020204" pitchFamily="34" charset="0"/>
                <a:cs typeface="Arial" panose="020B0604020202020204" pitchFamily="34" charset="0"/>
              </a:rPr>
              <a:t>preferred.)</a:t>
            </a:r>
          </a:p>
          <a:p>
            <a:endParaRPr lang="en-US" sz="12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Used to introduce a group of two or more letters, as in an abbreviation, unpronounceable group, etc.</a:t>
            </a:r>
          </a:p>
          <a:p>
            <a:r>
              <a:rPr lang="en-US" sz="2000" dirty="0">
                <a:latin typeface="Arial" panose="020B0604020202020204" pitchFamily="34" charset="0"/>
                <a:cs typeface="Arial" panose="020B0604020202020204" pitchFamily="34" charset="0"/>
              </a:rPr>
              <a:t>Phonetics are mandatory; as in:</a:t>
            </a:r>
          </a:p>
          <a:p>
            <a:r>
              <a:rPr lang="en-US" sz="2000" dirty="0">
                <a:latin typeface="Arial" panose="020B0604020202020204" pitchFamily="34" charset="0"/>
                <a:cs typeface="Arial" panose="020B0604020202020204" pitchFamily="34" charset="0"/>
              </a:rPr>
              <a:t>AM voiced as “initials ALPHA MIKE"</a:t>
            </a:r>
          </a:p>
          <a:p>
            <a:r>
              <a:rPr lang="en-US" sz="2000" dirty="0">
                <a:latin typeface="Arial" panose="020B0604020202020204" pitchFamily="34" charset="0"/>
                <a:cs typeface="Arial" panose="020B0604020202020204" pitchFamily="34" charset="0"/>
              </a:rPr>
              <a:t>NCS voiced as “initials NOVEMBER CHARLIE SIERRA”</a:t>
            </a:r>
          </a:p>
          <a:p>
            <a:r>
              <a:rPr lang="en-US" sz="2000" dirty="0">
                <a:latin typeface="Arial" panose="020B0604020202020204" pitchFamily="34" charset="0"/>
                <a:cs typeface="Arial" panose="020B0604020202020204" pitchFamily="34" charset="0"/>
              </a:rPr>
              <a:t>THUR voiced as “initials TANGO HOTEL UNIFORM ROMEO”</a:t>
            </a:r>
          </a:p>
          <a:p>
            <a:endParaRPr lang="en-US" sz="12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Say “initials” then immediately say the letters phonetically, pause, then go on to the next group. </a:t>
            </a:r>
          </a:p>
        </p:txBody>
      </p:sp>
      <p:pic>
        <p:nvPicPr>
          <p:cNvPr id="10" name="Picture 9">
            <a:extLst>
              <a:ext uri="{FF2B5EF4-FFF2-40B4-BE49-F238E27FC236}">
                <a16:creationId xmlns:a16="http://schemas.microsoft.com/office/drawing/2014/main" id="{DCC06646-AC77-42C3-95C3-D55B9F6A5EB9}"/>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96951" y="5735276"/>
            <a:ext cx="893064" cy="893064"/>
          </a:xfrm>
          <a:prstGeom prst="rect">
            <a:avLst/>
          </a:prstGeom>
        </p:spPr>
      </p:pic>
    </p:spTree>
    <p:extLst>
      <p:ext uri="{BB962C8B-B14F-4D97-AF65-F5344CB8AC3E}">
        <p14:creationId xmlns:p14="http://schemas.microsoft.com/office/powerpoint/2010/main" val="11422232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9002D-552F-4EED-BBD5-166C542BC104}"/>
              </a:ext>
            </a:extLst>
          </p:cNvPr>
          <p:cNvSpPr>
            <a:spLocks noGrp="1"/>
          </p:cNvSpPr>
          <p:nvPr>
            <p:ph type="title" idx="4294967295"/>
          </p:nvPr>
        </p:nvSpPr>
        <p:spPr>
          <a:xfrm>
            <a:off x="0" y="0"/>
            <a:ext cx="12192000" cy="1027113"/>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p:spPr>
        <p:txBody>
          <a:bodyPr>
            <a:normAutofit/>
          </a:bodyPr>
          <a:lstStyle/>
          <a:p>
            <a:r>
              <a:rPr lang="en-US" sz="3600" b="1" dirty="0">
                <a:solidFill>
                  <a:schemeClr val="bg1"/>
                </a:solidFill>
                <a:latin typeface="Arial" panose="020B0604020202020204" pitchFamily="34" charset="0"/>
                <a:cs typeface="Arial" panose="020B0604020202020204" pitchFamily="34" charset="0"/>
              </a:rPr>
              <a:t>  Operating Protocols – Special Addresses</a:t>
            </a:r>
            <a:endParaRPr lang="en-US" sz="4000" b="1" dirty="0">
              <a:solidFill>
                <a:schemeClr val="bg1"/>
              </a:solidFill>
              <a:latin typeface="Arial" panose="020B0604020202020204" pitchFamily="34" charset="0"/>
              <a:cs typeface="Arial" panose="020B0604020202020204" pitchFamily="34" charset="0"/>
            </a:endParaRPr>
          </a:p>
        </p:txBody>
      </p:sp>
      <p:pic>
        <p:nvPicPr>
          <p:cNvPr id="17" name="Picture 16">
            <a:extLst>
              <a:ext uri="{FF2B5EF4-FFF2-40B4-BE49-F238E27FC236}">
                <a16:creationId xmlns:a16="http://schemas.microsoft.com/office/drawing/2014/main" id="{0B7AA28C-B505-4292-9B81-AB9946145C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0164" y="5735277"/>
            <a:ext cx="1016705" cy="893064"/>
          </a:xfrm>
          <a:prstGeom prst="rect">
            <a:avLst/>
          </a:prstGeom>
        </p:spPr>
      </p:pic>
      <p:sp>
        <p:nvSpPr>
          <p:cNvPr id="18" name="Rectangle 17">
            <a:extLst>
              <a:ext uri="{FF2B5EF4-FFF2-40B4-BE49-F238E27FC236}">
                <a16:creationId xmlns:a16="http://schemas.microsoft.com/office/drawing/2014/main" id="{E35A1E64-21B8-4AB2-A455-DEC33DBF4F4D}"/>
              </a:ext>
            </a:extLst>
          </p:cNvPr>
          <p:cNvSpPr/>
          <p:nvPr/>
        </p:nvSpPr>
        <p:spPr>
          <a:xfrm>
            <a:off x="389976" y="1027113"/>
            <a:ext cx="11412049" cy="3939025"/>
          </a:xfrm>
          <a:prstGeom prst="rect">
            <a:avLst/>
          </a:prstGeom>
        </p:spPr>
        <p:txBody>
          <a:bodyPr wrap="square" tIns="91440" anchor="t" anchorCtr="0">
            <a:noAutofit/>
          </a:bodyPr>
          <a:lstStyle/>
          <a:p>
            <a:pPr>
              <a:lnSpc>
                <a:spcPct val="150000"/>
              </a:lnSpc>
            </a:pPr>
            <a:endParaRPr lang="en-US" dirty="0">
              <a:latin typeface="Arial" panose="020B060402020202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34CCDE6E-AEBC-4AD6-9DFE-AA742525736C}"/>
              </a:ext>
            </a:extLst>
          </p:cNvPr>
          <p:cNvSpPr/>
          <p:nvPr/>
        </p:nvSpPr>
        <p:spPr>
          <a:xfrm>
            <a:off x="389975" y="1434662"/>
            <a:ext cx="11366894" cy="4300615"/>
          </a:xfrm>
          <a:prstGeom prst="rect">
            <a:avLst/>
          </a:prstGeom>
        </p:spPr>
        <p:txBody>
          <a:bodyPr wrap="square">
            <a:noAutofit/>
          </a:bodyPr>
          <a:lstStyle/>
          <a:p>
            <a:pPr>
              <a:lnSpc>
                <a:spcPct val="107000"/>
              </a:lnSpc>
            </a:pPr>
            <a:endParaRPr lang="en-US" sz="2400" dirty="0">
              <a:latin typeface="Arial" panose="020B0604020202020204" pitchFamily="34" charset="0"/>
              <a:ea typeface="Calibri" panose="020F0502020204030204" pitchFamily="34" charset="0"/>
            </a:endParaRPr>
          </a:p>
        </p:txBody>
      </p:sp>
      <p:sp>
        <p:nvSpPr>
          <p:cNvPr id="2" name="Rectangle 1">
            <a:extLst>
              <a:ext uri="{FF2B5EF4-FFF2-40B4-BE49-F238E27FC236}">
                <a16:creationId xmlns:a16="http://schemas.microsoft.com/office/drawing/2014/main" id="{AEC4731D-DA17-43B0-AD0C-57550320E62A}"/>
              </a:ext>
            </a:extLst>
          </p:cNvPr>
          <p:cNvSpPr/>
          <p:nvPr/>
        </p:nvSpPr>
        <p:spPr>
          <a:xfrm>
            <a:off x="435131" y="1275645"/>
            <a:ext cx="11321737" cy="3826934"/>
          </a:xfrm>
          <a:prstGeom prst="rect">
            <a:avLst/>
          </a:prstGeom>
        </p:spPr>
        <p:txBody>
          <a:bodyPr>
            <a:noAutofit/>
          </a:bodyPr>
          <a:lstStyle/>
          <a:p>
            <a:pPr>
              <a:lnSpc>
                <a:spcPct val="107000"/>
              </a:lnSpc>
            </a:pPr>
            <a:endParaRPr lang="en-US" sz="2800" dirty="0">
              <a:latin typeface="Arial" panose="020B0604020202020204" pitchFamily="34" charset="0"/>
              <a:ea typeface="Calibri" panose="020F0502020204030204" pitchFamily="34" charset="0"/>
            </a:endParaRPr>
          </a:p>
        </p:txBody>
      </p:sp>
      <p:sp>
        <p:nvSpPr>
          <p:cNvPr id="3" name="Rectangle 2">
            <a:extLst>
              <a:ext uri="{FF2B5EF4-FFF2-40B4-BE49-F238E27FC236}">
                <a16:creationId xmlns:a16="http://schemas.microsoft.com/office/drawing/2014/main" id="{71F99778-E6A8-49D8-9EA4-7B73851E30EA}"/>
              </a:ext>
            </a:extLst>
          </p:cNvPr>
          <p:cNvSpPr/>
          <p:nvPr/>
        </p:nvSpPr>
        <p:spPr>
          <a:xfrm>
            <a:off x="389973" y="1275201"/>
            <a:ext cx="11321737" cy="3939025"/>
          </a:xfrm>
          <a:prstGeom prst="rect">
            <a:avLst/>
          </a:prstGeom>
        </p:spPr>
        <p:txBody>
          <a:bodyPr>
            <a:noAutofit/>
          </a:bodyPr>
          <a:lstStyle/>
          <a:p>
            <a:endParaRPr lang="en-US" sz="2400"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590902B-CB2A-414E-BD39-641CF9F702F7}"/>
              </a:ext>
            </a:extLst>
          </p:cNvPr>
          <p:cNvSpPr/>
          <p:nvPr/>
        </p:nvSpPr>
        <p:spPr>
          <a:xfrm>
            <a:off x="311999" y="1275201"/>
            <a:ext cx="11502369" cy="4555686"/>
          </a:xfrm>
          <a:prstGeom prst="rect">
            <a:avLst/>
          </a:prstGeom>
        </p:spPr>
        <p:txBody>
          <a:bodyPr wrap="square">
            <a:noAutofit/>
          </a:bodyPr>
          <a:lstStyle/>
          <a:p>
            <a:r>
              <a:rPr lang="en-US" sz="2400" dirty="0">
                <a:latin typeface="Arial" panose="020B0604020202020204" pitchFamily="34" charset="0"/>
                <a:cs typeface="Arial" panose="020B0604020202020204" pitchFamily="34" charset="0"/>
              </a:rPr>
              <a:t>An email address in the address section of the radiogram should be written in the normal email format (i.e. MendoACS@gmail.com, harry@aol.com, etc.)</a:t>
            </a:r>
          </a:p>
          <a:p>
            <a:r>
              <a:rPr lang="en-US" sz="1200" dirty="0">
                <a:latin typeface="Arial" panose="020B0604020202020204" pitchFamily="34" charset="0"/>
                <a:cs typeface="Arial" panose="020B0604020202020204" pitchFamily="34" charset="0"/>
              </a:rPr>
              <a:t> </a:t>
            </a:r>
          </a:p>
          <a:p>
            <a:r>
              <a:rPr lang="en-US" sz="2400" b="1" dirty="0">
                <a:latin typeface="Arial" panose="020B0604020202020204" pitchFamily="34" charset="0"/>
                <a:cs typeface="Arial" panose="020B0604020202020204" pitchFamily="34" charset="0"/>
              </a:rPr>
              <a:t>INTERNET ADDRESS </a:t>
            </a:r>
            <a:r>
              <a:rPr lang="en-US" sz="2400" dirty="0">
                <a:latin typeface="Arial" panose="020B0604020202020204" pitchFamily="34" charset="0"/>
                <a:cs typeface="Arial" panose="020B0604020202020204" pitchFamily="34" charset="0"/>
              </a:rPr>
              <a:t>Example </a:t>
            </a:r>
            <a:r>
              <a:rPr lang="en-US" sz="2400" b="1" dirty="0">
                <a:latin typeface="Arial" panose="020B0604020202020204" pitchFamily="34" charset="0"/>
                <a:cs typeface="Arial" panose="020B0604020202020204" pitchFamily="34" charset="0"/>
              </a:rPr>
              <a:t>http://www.ham.info\edu</a:t>
            </a:r>
            <a:r>
              <a:rPr lang="en-US" sz="2400" dirty="0">
                <a:latin typeface="Arial" panose="020B0604020202020204" pitchFamily="34" charset="0"/>
                <a:cs typeface="Arial" panose="020B0604020202020204" pitchFamily="34" charset="0"/>
              </a:rPr>
              <a:t>, is Introduced as </a:t>
            </a:r>
            <a:r>
              <a:rPr lang="en-US" sz="2400" b="1" dirty="0">
                <a:latin typeface="Arial" panose="020B0604020202020204" pitchFamily="34" charset="0"/>
                <a:cs typeface="Arial" panose="020B0604020202020204" pitchFamily="34" charset="0"/>
              </a:rPr>
              <a:t>"internet address" </a:t>
            </a:r>
            <a:r>
              <a:rPr lang="en-US" sz="2400" dirty="0">
                <a:latin typeface="Arial" panose="020B0604020202020204" pitchFamily="34" charset="0"/>
                <a:cs typeface="Arial" panose="020B0604020202020204" pitchFamily="34" charset="0"/>
              </a:rPr>
              <a:t>and is</a:t>
            </a:r>
            <a:r>
              <a:rPr lang="en-US" sz="2400" b="1"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written in the body as:</a:t>
            </a:r>
          </a:p>
          <a:p>
            <a:r>
              <a:rPr lang="en-US" sz="2400" dirty="0">
                <a:latin typeface="Arial" panose="020B0604020202020204" pitchFamily="34" charset="0"/>
                <a:cs typeface="Arial" panose="020B0604020202020204" pitchFamily="34" charset="0"/>
              </a:rPr>
              <a:t>HTTP COLON FORWARDSLASH </a:t>
            </a:r>
            <a:r>
              <a:rPr lang="en-US" sz="2400" dirty="0" err="1">
                <a:latin typeface="Arial" panose="020B0604020202020204" pitchFamily="34" charset="0"/>
                <a:cs typeface="Arial" panose="020B0604020202020204" pitchFamily="34" charset="0"/>
              </a:rPr>
              <a:t>FORWARDSLASH</a:t>
            </a:r>
            <a:r>
              <a:rPr lang="en-US" sz="2400" dirty="0">
                <a:latin typeface="Arial" panose="020B0604020202020204" pitchFamily="34" charset="0"/>
                <a:cs typeface="Arial" panose="020B0604020202020204" pitchFamily="34" charset="0"/>
              </a:rPr>
              <a:t> WWW DOT HAM DOT INFO BACKSLASH EDU. This is voiced in similar fashion as above and is a word count of 11. </a:t>
            </a:r>
          </a:p>
          <a:p>
            <a:r>
              <a:rPr lang="en-US" sz="1200" dirty="0">
                <a:latin typeface="Arial" panose="020B0604020202020204" pitchFamily="34" charset="0"/>
                <a:cs typeface="Arial" panose="020B0604020202020204" pitchFamily="34" charset="0"/>
              </a:rPr>
              <a:t> </a:t>
            </a:r>
          </a:p>
          <a:p>
            <a:r>
              <a:rPr lang="en-US" sz="2400" b="1" dirty="0">
                <a:latin typeface="Arial" panose="020B0604020202020204" pitchFamily="34" charset="0"/>
                <a:cs typeface="Arial" panose="020B0604020202020204" pitchFamily="34" charset="0"/>
              </a:rPr>
              <a:t>EMAIL ADDRESS</a:t>
            </a:r>
            <a:r>
              <a:rPr lang="en-US" sz="2400" dirty="0">
                <a:latin typeface="Arial" panose="020B0604020202020204" pitchFamily="34" charset="0"/>
                <a:cs typeface="Arial" panose="020B0604020202020204" pitchFamily="34" charset="0"/>
              </a:rPr>
              <a:t> Example</a:t>
            </a:r>
            <a:r>
              <a:rPr lang="en-US" sz="2400" b="1" dirty="0">
                <a:latin typeface="Arial" panose="020B0604020202020204" pitchFamily="34" charset="0"/>
                <a:cs typeface="Arial" panose="020B0604020202020204" pitchFamily="34" charset="0"/>
              </a:rPr>
              <a:t> harry@aol.com, </a:t>
            </a:r>
            <a:r>
              <a:rPr lang="en-US" sz="2400" dirty="0">
                <a:latin typeface="Arial" panose="020B0604020202020204" pitchFamily="34" charset="0"/>
                <a:cs typeface="Arial" panose="020B0604020202020204" pitchFamily="34" charset="0"/>
              </a:rPr>
              <a:t>is introduced as </a:t>
            </a:r>
            <a:r>
              <a:rPr lang="en-US" sz="2400" b="1" dirty="0">
                <a:latin typeface="Arial" panose="020B0604020202020204" pitchFamily="34" charset="0"/>
                <a:cs typeface="Arial" panose="020B0604020202020204" pitchFamily="34" charset="0"/>
              </a:rPr>
              <a:t>“email address”</a:t>
            </a:r>
            <a:r>
              <a:rPr lang="en-US" sz="2400" dirty="0">
                <a:latin typeface="Arial" panose="020B0604020202020204" pitchFamily="34" charset="0"/>
                <a:cs typeface="Arial" panose="020B0604020202020204" pitchFamily="34" charset="0"/>
              </a:rPr>
              <a:t> written in the body as:</a:t>
            </a:r>
          </a:p>
          <a:p>
            <a:r>
              <a:rPr lang="en-US" sz="2400" dirty="0">
                <a:latin typeface="Arial" panose="020B0604020202020204" pitchFamily="34" charset="0"/>
                <a:cs typeface="Arial" panose="020B0604020202020204" pitchFamily="34" charset="0"/>
              </a:rPr>
              <a:t>HARRY ATSIGN AOL DOT COM. This is voiced in similar fashion as above and is a word count of 5. </a:t>
            </a:r>
          </a:p>
          <a:p>
            <a:r>
              <a:rPr lang="en-US" sz="2400" dirty="0"/>
              <a:t> </a:t>
            </a:r>
          </a:p>
        </p:txBody>
      </p:sp>
      <p:pic>
        <p:nvPicPr>
          <p:cNvPr id="10" name="Picture 9">
            <a:extLst>
              <a:ext uri="{FF2B5EF4-FFF2-40B4-BE49-F238E27FC236}">
                <a16:creationId xmlns:a16="http://schemas.microsoft.com/office/drawing/2014/main" id="{AA86C2BE-CE3A-42D5-9011-448793FE29F4}"/>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96951" y="5735276"/>
            <a:ext cx="893064" cy="893064"/>
          </a:xfrm>
          <a:prstGeom prst="rect">
            <a:avLst/>
          </a:prstGeom>
        </p:spPr>
      </p:pic>
    </p:spTree>
    <p:extLst>
      <p:ext uri="{BB962C8B-B14F-4D97-AF65-F5344CB8AC3E}">
        <p14:creationId xmlns:p14="http://schemas.microsoft.com/office/powerpoint/2010/main" val="2584206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9002D-552F-4EED-BBD5-166C542BC104}"/>
              </a:ext>
            </a:extLst>
          </p:cNvPr>
          <p:cNvSpPr>
            <a:spLocks noGrp="1"/>
          </p:cNvSpPr>
          <p:nvPr>
            <p:ph type="title" idx="4294967295"/>
          </p:nvPr>
        </p:nvSpPr>
        <p:spPr>
          <a:xfrm>
            <a:off x="0" y="0"/>
            <a:ext cx="12192000" cy="1027113"/>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p:spPr>
        <p:txBody>
          <a:bodyPr>
            <a:normAutofit/>
          </a:bodyPr>
          <a:lstStyle/>
          <a:p>
            <a:r>
              <a:rPr lang="en-US" sz="3600" dirty="0">
                <a:latin typeface="Arial" panose="020B0604020202020204" pitchFamily="34" charset="0"/>
                <a:cs typeface="Arial" panose="020B0604020202020204" pitchFamily="34" charset="0"/>
              </a:rPr>
              <a:t>   </a:t>
            </a:r>
            <a:r>
              <a:rPr lang="en-US" sz="4000" b="1" dirty="0">
                <a:solidFill>
                  <a:schemeClr val="bg1"/>
                </a:solidFill>
                <a:latin typeface="Arial" panose="020B0604020202020204" pitchFamily="34" charset="0"/>
                <a:cs typeface="Arial" panose="020B0604020202020204" pitchFamily="34" charset="0"/>
              </a:rPr>
              <a:t>Unit Objectives</a:t>
            </a:r>
          </a:p>
        </p:txBody>
      </p:sp>
      <p:pic>
        <p:nvPicPr>
          <p:cNvPr id="17" name="Picture 16">
            <a:extLst>
              <a:ext uri="{FF2B5EF4-FFF2-40B4-BE49-F238E27FC236}">
                <a16:creationId xmlns:a16="http://schemas.microsoft.com/office/drawing/2014/main" id="{0B7AA28C-B505-4292-9B81-AB9946145C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0164" y="5735277"/>
            <a:ext cx="1016705" cy="893064"/>
          </a:xfrm>
          <a:prstGeom prst="rect">
            <a:avLst/>
          </a:prstGeom>
        </p:spPr>
      </p:pic>
      <p:sp>
        <p:nvSpPr>
          <p:cNvPr id="18" name="Rectangle 17">
            <a:extLst>
              <a:ext uri="{FF2B5EF4-FFF2-40B4-BE49-F238E27FC236}">
                <a16:creationId xmlns:a16="http://schemas.microsoft.com/office/drawing/2014/main" id="{E35A1E64-21B8-4AB2-A455-DEC33DBF4F4D}"/>
              </a:ext>
            </a:extLst>
          </p:cNvPr>
          <p:cNvSpPr/>
          <p:nvPr/>
        </p:nvSpPr>
        <p:spPr>
          <a:xfrm>
            <a:off x="389976" y="1027113"/>
            <a:ext cx="11412049" cy="3939025"/>
          </a:xfrm>
          <a:prstGeom prst="rect">
            <a:avLst/>
          </a:prstGeom>
        </p:spPr>
        <p:txBody>
          <a:bodyPr wrap="square" tIns="91440" anchor="t" anchorCtr="0">
            <a:noAutofit/>
          </a:bodyPr>
          <a:lstStyle/>
          <a:p>
            <a:pPr>
              <a:lnSpc>
                <a:spcPct val="150000"/>
              </a:lnSpc>
            </a:pPr>
            <a:endParaRPr lang="en-US" dirty="0">
              <a:latin typeface="Arial" panose="020B060402020202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34CCDE6E-AEBC-4AD6-9DFE-AA742525736C}"/>
              </a:ext>
            </a:extLst>
          </p:cNvPr>
          <p:cNvSpPr/>
          <p:nvPr/>
        </p:nvSpPr>
        <p:spPr>
          <a:xfrm>
            <a:off x="389975" y="1434663"/>
            <a:ext cx="11366894" cy="3405352"/>
          </a:xfrm>
          <a:prstGeom prst="rect">
            <a:avLst/>
          </a:prstGeom>
        </p:spPr>
        <p:txBody>
          <a:bodyPr wrap="square">
            <a:noAutofit/>
          </a:bodyPr>
          <a:lstStyle/>
          <a:p>
            <a:pPr>
              <a:lnSpc>
                <a:spcPct val="107000"/>
              </a:lnSpc>
            </a:pPr>
            <a:endParaRPr lang="en-US" sz="2400" dirty="0">
              <a:latin typeface="Arial" panose="020B0604020202020204" pitchFamily="34" charset="0"/>
              <a:ea typeface="Calibri" panose="020F0502020204030204" pitchFamily="34" charset="0"/>
            </a:endParaRPr>
          </a:p>
        </p:txBody>
      </p:sp>
      <p:sp>
        <p:nvSpPr>
          <p:cNvPr id="2" name="Rectangle 1">
            <a:extLst>
              <a:ext uri="{FF2B5EF4-FFF2-40B4-BE49-F238E27FC236}">
                <a16:creationId xmlns:a16="http://schemas.microsoft.com/office/drawing/2014/main" id="{AEC4731D-DA17-43B0-AD0C-57550320E62A}"/>
              </a:ext>
            </a:extLst>
          </p:cNvPr>
          <p:cNvSpPr/>
          <p:nvPr/>
        </p:nvSpPr>
        <p:spPr>
          <a:xfrm>
            <a:off x="435131" y="1296669"/>
            <a:ext cx="11321737" cy="3669469"/>
          </a:xfrm>
          <a:prstGeom prst="rect">
            <a:avLst/>
          </a:prstGeom>
        </p:spPr>
        <p:txBody>
          <a:bodyPr>
            <a:noAutofit/>
          </a:bodyPr>
          <a:lstStyle/>
          <a:p>
            <a:pPr marL="457200" indent="-457200">
              <a:lnSpc>
                <a:spcPct val="107000"/>
              </a:lnSpc>
              <a:buFont typeface="Arial" panose="020B0604020202020204" pitchFamily="34" charset="0"/>
              <a:buChar char="•"/>
            </a:pPr>
            <a:r>
              <a:rPr lang="en-US" sz="2400" dirty="0">
                <a:latin typeface="Arial" panose="020B0604020202020204" pitchFamily="34" charset="0"/>
                <a:ea typeface="Calibri" panose="020F0502020204030204" pitchFamily="34" charset="0"/>
              </a:rPr>
              <a:t>Identify the roles and responsibilities for amateur radio operators in an emergency</a:t>
            </a:r>
          </a:p>
          <a:p>
            <a:pPr marL="457200" indent="-457200">
              <a:lnSpc>
                <a:spcPct val="107000"/>
              </a:lnSpc>
              <a:buFont typeface="Arial" panose="020B0604020202020204" pitchFamily="34" charset="0"/>
              <a:buChar char="•"/>
            </a:pPr>
            <a:endParaRPr lang="en-US" sz="1200" dirty="0">
              <a:latin typeface="Arial" panose="020B0604020202020204" pitchFamily="34" charset="0"/>
              <a:ea typeface="Calibri" panose="020F0502020204030204" pitchFamily="34" charset="0"/>
            </a:endParaRPr>
          </a:p>
          <a:p>
            <a:pPr marL="457200" indent="-457200">
              <a:lnSpc>
                <a:spcPct val="107000"/>
              </a:lnSpc>
              <a:buFont typeface="Arial" panose="020B0604020202020204" pitchFamily="34" charset="0"/>
              <a:buChar char="•"/>
            </a:pPr>
            <a:r>
              <a:rPr lang="en-US" sz="2400" dirty="0">
                <a:latin typeface="Arial" panose="020B0604020202020204" pitchFamily="34" charset="0"/>
                <a:ea typeface="Calibri" panose="020F0502020204030204" pitchFamily="34" charset="0"/>
              </a:rPr>
              <a:t>Establish the criteria for emergency communications procedures</a:t>
            </a:r>
          </a:p>
          <a:p>
            <a:pPr marL="457200" indent="-457200">
              <a:lnSpc>
                <a:spcPct val="107000"/>
              </a:lnSpc>
              <a:buFont typeface="Arial" panose="020B0604020202020204" pitchFamily="34" charset="0"/>
              <a:buChar char="•"/>
            </a:pPr>
            <a:endParaRPr lang="en-US" sz="1200" dirty="0">
              <a:latin typeface="Arial" panose="020B0604020202020204" pitchFamily="34" charset="0"/>
              <a:ea typeface="Calibri" panose="020F0502020204030204" pitchFamily="34" charset="0"/>
            </a:endParaRPr>
          </a:p>
          <a:p>
            <a:pPr marL="457200" indent="-457200">
              <a:lnSpc>
                <a:spcPct val="107000"/>
              </a:lnSpc>
              <a:buFont typeface="Arial" panose="020B0604020202020204" pitchFamily="34" charset="0"/>
              <a:buChar char="•"/>
            </a:pPr>
            <a:r>
              <a:rPr lang="en-US" sz="2400" dirty="0">
                <a:latin typeface="Arial" panose="020B0604020202020204" pitchFamily="34" charset="0"/>
                <a:ea typeface="Calibri" panose="020F0502020204030204" pitchFamily="34" charset="0"/>
              </a:rPr>
              <a:t>Identify the forms used and the completion requirements for the forms</a:t>
            </a:r>
          </a:p>
          <a:p>
            <a:pPr marL="457200" indent="-457200">
              <a:lnSpc>
                <a:spcPct val="107000"/>
              </a:lnSpc>
              <a:buFont typeface="Arial" panose="020B0604020202020204" pitchFamily="34" charset="0"/>
              <a:buChar char="•"/>
            </a:pPr>
            <a:endParaRPr lang="en-US" sz="1200" dirty="0">
              <a:latin typeface="Arial" panose="020B0604020202020204" pitchFamily="34" charset="0"/>
              <a:ea typeface="Calibri" panose="020F0502020204030204" pitchFamily="34" charset="0"/>
            </a:endParaRPr>
          </a:p>
          <a:p>
            <a:pPr marL="457200" indent="-457200">
              <a:lnSpc>
                <a:spcPct val="107000"/>
              </a:lnSpc>
              <a:buFont typeface="Arial" panose="020B0604020202020204" pitchFamily="34" charset="0"/>
              <a:buChar char="•"/>
            </a:pPr>
            <a:r>
              <a:rPr lang="en-US" sz="2400" dirty="0">
                <a:latin typeface="Arial" panose="020B0604020202020204" pitchFamily="34" charset="0"/>
                <a:ea typeface="Calibri" panose="020F0502020204030204" pitchFamily="34" charset="0"/>
              </a:rPr>
              <a:t>Identify the proper methods for documentation of activities</a:t>
            </a:r>
          </a:p>
          <a:p>
            <a:pPr>
              <a:lnSpc>
                <a:spcPct val="107000"/>
              </a:lnSpc>
            </a:pPr>
            <a:endParaRPr lang="en-US" sz="1200" dirty="0">
              <a:latin typeface="Arial" panose="020B0604020202020204" pitchFamily="34" charset="0"/>
              <a:ea typeface="Calibri" panose="020F0502020204030204" pitchFamily="34" charset="0"/>
            </a:endParaRPr>
          </a:p>
        </p:txBody>
      </p:sp>
      <p:pic>
        <p:nvPicPr>
          <p:cNvPr id="8" name="Picture 7">
            <a:extLst>
              <a:ext uri="{FF2B5EF4-FFF2-40B4-BE49-F238E27FC236}">
                <a16:creationId xmlns:a16="http://schemas.microsoft.com/office/drawing/2014/main" id="{D6A9C08E-9D41-4D24-BF3C-61355DB220EC}"/>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96951" y="5735276"/>
            <a:ext cx="893064" cy="893064"/>
          </a:xfrm>
          <a:prstGeom prst="rect">
            <a:avLst/>
          </a:prstGeom>
        </p:spPr>
      </p:pic>
    </p:spTree>
    <p:extLst>
      <p:ext uri="{BB962C8B-B14F-4D97-AF65-F5344CB8AC3E}">
        <p14:creationId xmlns:p14="http://schemas.microsoft.com/office/powerpoint/2010/main" val="30720929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9002D-552F-4EED-BBD5-166C542BC104}"/>
              </a:ext>
            </a:extLst>
          </p:cNvPr>
          <p:cNvSpPr>
            <a:spLocks noGrp="1"/>
          </p:cNvSpPr>
          <p:nvPr>
            <p:ph type="title" idx="4294967295"/>
          </p:nvPr>
        </p:nvSpPr>
        <p:spPr>
          <a:xfrm>
            <a:off x="0" y="0"/>
            <a:ext cx="12192000" cy="1027113"/>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p:spPr>
        <p:txBody>
          <a:bodyPr>
            <a:normAutofit/>
          </a:bodyPr>
          <a:lstStyle/>
          <a:p>
            <a:r>
              <a:rPr lang="en-US" sz="3600" b="1" dirty="0">
                <a:solidFill>
                  <a:schemeClr val="bg1"/>
                </a:solidFill>
                <a:latin typeface="Arial" panose="020B0604020202020204" pitchFamily="34" charset="0"/>
                <a:cs typeface="Arial" panose="020B0604020202020204" pitchFamily="34" charset="0"/>
              </a:rPr>
              <a:t>  Operating Protocols – Tactical Call Signs</a:t>
            </a:r>
            <a:endParaRPr lang="en-US" sz="4000" b="1" dirty="0">
              <a:solidFill>
                <a:schemeClr val="bg1"/>
              </a:solidFill>
              <a:latin typeface="Arial" panose="020B0604020202020204" pitchFamily="34" charset="0"/>
              <a:cs typeface="Arial" panose="020B0604020202020204" pitchFamily="34" charset="0"/>
            </a:endParaRPr>
          </a:p>
        </p:txBody>
      </p:sp>
      <p:pic>
        <p:nvPicPr>
          <p:cNvPr id="17" name="Picture 16">
            <a:extLst>
              <a:ext uri="{FF2B5EF4-FFF2-40B4-BE49-F238E27FC236}">
                <a16:creationId xmlns:a16="http://schemas.microsoft.com/office/drawing/2014/main" id="{0B7AA28C-B505-4292-9B81-AB9946145C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0164" y="5735277"/>
            <a:ext cx="1016705" cy="893064"/>
          </a:xfrm>
          <a:prstGeom prst="rect">
            <a:avLst/>
          </a:prstGeom>
        </p:spPr>
      </p:pic>
      <p:sp>
        <p:nvSpPr>
          <p:cNvPr id="18" name="Rectangle 17">
            <a:extLst>
              <a:ext uri="{FF2B5EF4-FFF2-40B4-BE49-F238E27FC236}">
                <a16:creationId xmlns:a16="http://schemas.microsoft.com/office/drawing/2014/main" id="{E35A1E64-21B8-4AB2-A455-DEC33DBF4F4D}"/>
              </a:ext>
            </a:extLst>
          </p:cNvPr>
          <p:cNvSpPr/>
          <p:nvPr/>
        </p:nvSpPr>
        <p:spPr>
          <a:xfrm>
            <a:off x="389976" y="1027113"/>
            <a:ext cx="11412049" cy="3939025"/>
          </a:xfrm>
          <a:prstGeom prst="rect">
            <a:avLst/>
          </a:prstGeom>
        </p:spPr>
        <p:txBody>
          <a:bodyPr wrap="square" tIns="91440" anchor="t" anchorCtr="0">
            <a:noAutofit/>
          </a:bodyPr>
          <a:lstStyle/>
          <a:p>
            <a:pPr>
              <a:lnSpc>
                <a:spcPct val="150000"/>
              </a:lnSpc>
            </a:pPr>
            <a:endParaRPr lang="en-US" dirty="0">
              <a:latin typeface="Arial" panose="020B060402020202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34CCDE6E-AEBC-4AD6-9DFE-AA742525736C}"/>
              </a:ext>
            </a:extLst>
          </p:cNvPr>
          <p:cNvSpPr/>
          <p:nvPr/>
        </p:nvSpPr>
        <p:spPr>
          <a:xfrm>
            <a:off x="389975" y="1434662"/>
            <a:ext cx="11366894" cy="4300615"/>
          </a:xfrm>
          <a:prstGeom prst="rect">
            <a:avLst/>
          </a:prstGeom>
        </p:spPr>
        <p:txBody>
          <a:bodyPr wrap="square">
            <a:noAutofit/>
          </a:bodyPr>
          <a:lstStyle/>
          <a:p>
            <a:pPr>
              <a:lnSpc>
                <a:spcPct val="107000"/>
              </a:lnSpc>
            </a:pPr>
            <a:endParaRPr lang="en-US" sz="2400" dirty="0">
              <a:latin typeface="Arial" panose="020B0604020202020204" pitchFamily="34" charset="0"/>
              <a:ea typeface="Calibri" panose="020F0502020204030204" pitchFamily="34" charset="0"/>
            </a:endParaRPr>
          </a:p>
        </p:txBody>
      </p:sp>
      <p:sp>
        <p:nvSpPr>
          <p:cNvPr id="2" name="Rectangle 1">
            <a:extLst>
              <a:ext uri="{FF2B5EF4-FFF2-40B4-BE49-F238E27FC236}">
                <a16:creationId xmlns:a16="http://schemas.microsoft.com/office/drawing/2014/main" id="{AEC4731D-DA17-43B0-AD0C-57550320E62A}"/>
              </a:ext>
            </a:extLst>
          </p:cNvPr>
          <p:cNvSpPr/>
          <p:nvPr/>
        </p:nvSpPr>
        <p:spPr>
          <a:xfrm>
            <a:off x="435131" y="1275645"/>
            <a:ext cx="11321737" cy="3826934"/>
          </a:xfrm>
          <a:prstGeom prst="rect">
            <a:avLst/>
          </a:prstGeom>
        </p:spPr>
        <p:txBody>
          <a:bodyPr>
            <a:noAutofit/>
          </a:bodyPr>
          <a:lstStyle/>
          <a:p>
            <a:pPr>
              <a:lnSpc>
                <a:spcPct val="107000"/>
              </a:lnSpc>
            </a:pPr>
            <a:endParaRPr lang="en-US" sz="2800" dirty="0">
              <a:latin typeface="Arial" panose="020B0604020202020204" pitchFamily="34" charset="0"/>
              <a:ea typeface="Calibri" panose="020F0502020204030204" pitchFamily="34" charset="0"/>
            </a:endParaRPr>
          </a:p>
        </p:txBody>
      </p:sp>
      <p:sp>
        <p:nvSpPr>
          <p:cNvPr id="3" name="Rectangle 2">
            <a:extLst>
              <a:ext uri="{FF2B5EF4-FFF2-40B4-BE49-F238E27FC236}">
                <a16:creationId xmlns:a16="http://schemas.microsoft.com/office/drawing/2014/main" id="{71F99778-E6A8-49D8-9EA4-7B73851E30EA}"/>
              </a:ext>
            </a:extLst>
          </p:cNvPr>
          <p:cNvSpPr/>
          <p:nvPr/>
        </p:nvSpPr>
        <p:spPr>
          <a:xfrm>
            <a:off x="389973" y="1275201"/>
            <a:ext cx="11321737" cy="3939025"/>
          </a:xfrm>
          <a:prstGeom prst="rect">
            <a:avLst/>
          </a:prstGeom>
        </p:spPr>
        <p:txBody>
          <a:bodyPr>
            <a:noAutofit/>
          </a:bodyPr>
          <a:lstStyle/>
          <a:p>
            <a:endParaRPr lang="en-US" sz="2400"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590902B-CB2A-414E-BD39-641CF9F702F7}"/>
              </a:ext>
            </a:extLst>
          </p:cNvPr>
          <p:cNvSpPr/>
          <p:nvPr/>
        </p:nvSpPr>
        <p:spPr>
          <a:xfrm>
            <a:off x="435129" y="1275201"/>
            <a:ext cx="11366893" cy="4307154"/>
          </a:xfrm>
          <a:prstGeom prst="rect">
            <a:avLst/>
          </a:prstGeom>
        </p:spPr>
        <p:txBody>
          <a:bodyPr wrap="square">
            <a:noAutofit/>
          </a:bodyPr>
          <a:lstStyle/>
          <a:p>
            <a:r>
              <a:rPr lang="en-US" sz="2400" dirty="0">
                <a:latin typeface="Arial" panose="020B0604020202020204" pitchFamily="34" charset="0"/>
                <a:cs typeface="Arial" panose="020B0604020202020204" pitchFamily="34" charset="0"/>
              </a:rPr>
              <a:t>Tactical call signs, when used properly by well-trained and practiced operators, can prevent confusion, save a great amount of time, and also aid in making a net or operation run smoothly and efficiently.</a:t>
            </a:r>
          </a:p>
          <a:p>
            <a:endParaRPr lang="en-US" sz="12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Typically, "tactical call signs" are used during disaster or other emergency situations to identify </a:t>
            </a:r>
            <a:r>
              <a:rPr lang="en-US" sz="2400" i="1" dirty="0">
                <a:latin typeface="Arial" panose="020B0604020202020204" pitchFamily="34" charset="0"/>
                <a:cs typeface="Arial" panose="020B0604020202020204" pitchFamily="34" charset="0"/>
              </a:rPr>
              <a:t>a specific location or a function</a:t>
            </a:r>
            <a:r>
              <a:rPr lang="en-US" sz="2400" dirty="0">
                <a:latin typeface="Arial" panose="020B0604020202020204" pitchFamily="34" charset="0"/>
                <a:cs typeface="Arial" panose="020B0604020202020204" pitchFamily="34" charset="0"/>
              </a:rPr>
              <a:t>.</a:t>
            </a:r>
          </a:p>
          <a:p>
            <a:endParaRPr lang="en-US" sz="12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The use of tactical call signs can be very helpful if "mutual aid" has been invoked and operators from outside of the area arrive. </a:t>
            </a:r>
          </a:p>
          <a:p>
            <a:endParaRPr lang="en-US" sz="12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For example: A station identifying as “Willits EOC" is immediately known as to where and what it is by everyone on the net, regardless of the operator on duty and the FCC call sign of the operator.</a:t>
            </a:r>
          </a:p>
        </p:txBody>
      </p:sp>
      <p:pic>
        <p:nvPicPr>
          <p:cNvPr id="10" name="Picture 9">
            <a:extLst>
              <a:ext uri="{FF2B5EF4-FFF2-40B4-BE49-F238E27FC236}">
                <a16:creationId xmlns:a16="http://schemas.microsoft.com/office/drawing/2014/main" id="{616E647A-7CA1-4CDA-8016-554605AC04D0}"/>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96951" y="5735276"/>
            <a:ext cx="893064" cy="893064"/>
          </a:xfrm>
          <a:prstGeom prst="rect">
            <a:avLst/>
          </a:prstGeom>
        </p:spPr>
      </p:pic>
    </p:spTree>
    <p:extLst>
      <p:ext uri="{BB962C8B-B14F-4D97-AF65-F5344CB8AC3E}">
        <p14:creationId xmlns:p14="http://schemas.microsoft.com/office/powerpoint/2010/main" val="388664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9002D-552F-4EED-BBD5-166C542BC104}"/>
              </a:ext>
            </a:extLst>
          </p:cNvPr>
          <p:cNvSpPr>
            <a:spLocks noGrp="1"/>
          </p:cNvSpPr>
          <p:nvPr>
            <p:ph type="title" idx="4294967295"/>
          </p:nvPr>
        </p:nvSpPr>
        <p:spPr>
          <a:xfrm>
            <a:off x="0" y="0"/>
            <a:ext cx="12192000" cy="1027113"/>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p:spPr>
        <p:txBody>
          <a:bodyPr>
            <a:normAutofit/>
          </a:bodyPr>
          <a:lstStyle/>
          <a:p>
            <a:r>
              <a:rPr lang="en-US" sz="3600" b="1" dirty="0">
                <a:solidFill>
                  <a:schemeClr val="bg1"/>
                </a:solidFill>
                <a:latin typeface="Arial" panose="020B0604020202020204" pitchFamily="34" charset="0"/>
                <a:cs typeface="Arial" panose="020B0604020202020204" pitchFamily="34" charset="0"/>
              </a:rPr>
              <a:t>  Operating Protocols – Tactical Call Signs </a:t>
            </a:r>
            <a:r>
              <a:rPr lang="en-US" sz="3600" b="1" dirty="0" err="1">
                <a:solidFill>
                  <a:schemeClr val="bg1"/>
                </a:solidFill>
                <a:latin typeface="Arial" panose="020B0604020202020204" pitchFamily="34" charset="0"/>
                <a:cs typeface="Arial" panose="020B0604020202020204" pitchFamily="34" charset="0"/>
              </a:rPr>
              <a:t>cont</a:t>
            </a:r>
            <a:r>
              <a:rPr lang="en-US" sz="3600" b="1" dirty="0">
                <a:solidFill>
                  <a:schemeClr val="bg1"/>
                </a:solidFill>
                <a:latin typeface="Arial" panose="020B0604020202020204" pitchFamily="34" charset="0"/>
                <a:cs typeface="Arial" panose="020B0604020202020204" pitchFamily="34" charset="0"/>
              </a:rPr>
              <a:t>:</a:t>
            </a:r>
            <a:endParaRPr lang="en-US" sz="4000" b="1" dirty="0">
              <a:solidFill>
                <a:schemeClr val="bg1"/>
              </a:solidFill>
              <a:latin typeface="Arial" panose="020B0604020202020204" pitchFamily="34" charset="0"/>
              <a:cs typeface="Arial" panose="020B0604020202020204" pitchFamily="34" charset="0"/>
            </a:endParaRPr>
          </a:p>
        </p:txBody>
      </p:sp>
      <p:pic>
        <p:nvPicPr>
          <p:cNvPr id="17" name="Picture 16">
            <a:extLst>
              <a:ext uri="{FF2B5EF4-FFF2-40B4-BE49-F238E27FC236}">
                <a16:creationId xmlns:a16="http://schemas.microsoft.com/office/drawing/2014/main" id="{0B7AA28C-B505-4292-9B81-AB9946145C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0164" y="5735277"/>
            <a:ext cx="1016705" cy="893064"/>
          </a:xfrm>
          <a:prstGeom prst="rect">
            <a:avLst/>
          </a:prstGeom>
        </p:spPr>
      </p:pic>
      <p:sp>
        <p:nvSpPr>
          <p:cNvPr id="18" name="Rectangle 17">
            <a:extLst>
              <a:ext uri="{FF2B5EF4-FFF2-40B4-BE49-F238E27FC236}">
                <a16:creationId xmlns:a16="http://schemas.microsoft.com/office/drawing/2014/main" id="{E35A1E64-21B8-4AB2-A455-DEC33DBF4F4D}"/>
              </a:ext>
            </a:extLst>
          </p:cNvPr>
          <p:cNvSpPr/>
          <p:nvPr/>
        </p:nvSpPr>
        <p:spPr>
          <a:xfrm>
            <a:off x="389976" y="1027113"/>
            <a:ext cx="11412049" cy="3939025"/>
          </a:xfrm>
          <a:prstGeom prst="rect">
            <a:avLst/>
          </a:prstGeom>
        </p:spPr>
        <p:txBody>
          <a:bodyPr wrap="square" tIns="91440" anchor="t" anchorCtr="0">
            <a:noAutofit/>
          </a:bodyPr>
          <a:lstStyle/>
          <a:p>
            <a:pPr>
              <a:lnSpc>
                <a:spcPct val="150000"/>
              </a:lnSpc>
            </a:pPr>
            <a:endParaRPr lang="en-US" dirty="0">
              <a:latin typeface="Arial" panose="020B060402020202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34CCDE6E-AEBC-4AD6-9DFE-AA742525736C}"/>
              </a:ext>
            </a:extLst>
          </p:cNvPr>
          <p:cNvSpPr/>
          <p:nvPr/>
        </p:nvSpPr>
        <p:spPr>
          <a:xfrm>
            <a:off x="389975" y="1434662"/>
            <a:ext cx="11366894" cy="4300615"/>
          </a:xfrm>
          <a:prstGeom prst="rect">
            <a:avLst/>
          </a:prstGeom>
        </p:spPr>
        <p:txBody>
          <a:bodyPr wrap="square">
            <a:noAutofit/>
          </a:bodyPr>
          <a:lstStyle/>
          <a:p>
            <a:pPr>
              <a:lnSpc>
                <a:spcPct val="107000"/>
              </a:lnSpc>
            </a:pPr>
            <a:endParaRPr lang="en-US" sz="2400" dirty="0">
              <a:latin typeface="Arial" panose="020B0604020202020204" pitchFamily="34" charset="0"/>
              <a:ea typeface="Calibri" panose="020F0502020204030204" pitchFamily="34" charset="0"/>
            </a:endParaRPr>
          </a:p>
        </p:txBody>
      </p:sp>
      <p:sp>
        <p:nvSpPr>
          <p:cNvPr id="2" name="Rectangle 1">
            <a:extLst>
              <a:ext uri="{FF2B5EF4-FFF2-40B4-BE49-F238E27FC236}">
                <a16:creationId xmlns:a16="http://schemas.microsoft.com/office/drawing/2014/main" id="{AEC4731D-DA17-43B0-AD0C-57550320E62A}"/>
              </a:ext>
            </a:extLst>
          </p:cNvPr>
          <p:cNvSpPr/>
          <p:nvPr/>
        </p:nvSpPr>
        <p:spPr>
          <a:xfrm>
            <a:off x="435131" y="1275645"/>
            <a:ext cx="11321737" cy="3826934"/>
          </a:xfrm>
          <a:prstGeom prst="rect">
            <a:avLst/>
          </a:prstGeom>
        </p:spPr>
        <p:txBody>
          <a:bodyPr>
            <a:noAutofit/>
          </a:bodyPr>
          <a:lstStyle/>
          <a:p>
            <a:pPr>
              <a:lnSpc>
                <a:spcPct val="107000"/>
              </a:lnSpc>
            </a:pPr>
            <a:endParaRPr lang="en-US" sz="2800" dirty="0">
              <a:latin typeface="Arial" panose="020B0604020202020204" pitchFamily="34" charset="0"/>
              <a:ea typeface="Calibri" panose="020F0502020204030204" pitchFamily="34" charset="0"/>
            </a:endParaRPr>
          </a:p>
        </p:txBody>
      </p:sp>
      <p:sp>
        <p:nvSpPr>
          <p:cNvPr id="3" name="Rectangle 2">
            <a:extLst>
              <a:ext uri="{FF2B5EF4-FFF2-40B4-BE49-F238E27FC236}">
                <a16:creationId xmlns:a16="http://schemas.microsoft.com/office/drawing/2014/main" id="{71F99778-E6A8-49D8-9EA4-7B73851E30EA}"/>
              </a:ext>
            </a:extLst>
          </p:cNvPr>
          <p:cNvSpPr/>
          <p:nvPr/>
        </p:nvSpPr>
        <p:spPr>
          <a:xfrm>
            <a:off x="389973" y="1275201"/>
            <a:ext cx="11321737" cy="3939025"/>
          </a:xfrm>
          <a:prstGeom prst="rect">
            <a:avLst/>
          </a:prstGeom>
        </p:spPr>
        <p:txBody>
          <a:bodyPr>
            <a:noAutofit/>
          </a:bodyPr>
          <a:lstStyle/>
          <a:p>
            <a:endParaRPr lang="en-US" sz="2400"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590902B-CB2A-414E-BD39-641CF9F702F7}"/>
              </a:ext>
            </a:extLst>
          </p:cNvPr>
          <p:cNvSpPr/>
          <p:nvPr/>
        </p:nvSpPr>
        <p:spPr>
          <a:xfrm>
            <a:off x="435129" y="1275201"/>
            <a:ext cx="11366893" cy="4307154"/>
          </a:xfrm>
          <a:prstGeom prst="rect">
            <a:avLst/>
          </a:prstGeom>
        </p:spPr>
        <p:txBody>
          <a:bodyPr wrap="square">
            <a:noAutofit/>
          </a:bodyPr>
          <a:lstStyle/>
          <a:p>
            <a:r>
              <a:rPr lang="en-US" sz="2400" dirty="0">
                <a:latin typeface="Arial" panose="020B0604020202020204" pitchFamily="34" charset="0"/>
                <a:cs typeface="Arial" panose="020B0604020202020204" pitchFamily="34" charset="0"/>
              </a:rPr>
              <a:t>ONE COMMON MISTAKE (often heard) is an operator identifying with the station's tactical call sign and then says his or her own call sign. Example: “Willits EOC KJ6ERK". </a:t>
            </a:r>
            <a:r>
              <a:rPr lang="en-US" sz="2400" i="1" dirty="0">
                <a:latin typeface="Arial" panose="020B0604020202020204" pitchFamily="34" charset="0"/>
                <a:cs typeface="Arial" panose="020B0604020202020204" pitchFamily="34" charset="0"/>
              </a:rPr>
              <a:t>This is unnecessary and defeats the whole purpose</a:t>
            </a:r>
            <a:r>
              <a:rPr lang="en-US" sz="2400" dirty="0">
                <a:latin typeface="Arial" panose="020B0604020202020204" pitchFamily="34" charset="0"/>
                <a:cs typeface="Arial" panose="020B0604020202020204" pitchFamily="34" charset="0"/>
              </a:rPr>
              <a:t>. </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Amateur operators only need to identify with their FCC-assigned call sign at the end of a transmission, when transmitting every ten minutes, and at the end of their shift assignment. (Ref. FCC part 97.119)</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ALSO, it is redundant and unnecessary to say, "for ID". Saying your call sign IS your "ID!"</a:t>
            </a:r>
          </a:p>
        </p:txBody>
      </p:sp>
      <p:pic>
        <p:nvPicPr>
          <p:cNvPr id="10" name="Picture 9">
            <a:extLst>
              <a:ext uri="{FF2B5EF4-FFF2-40B4-BE49-F238E27FC236}">
                <a16:creationId xmlns:a16="http://schemas.microsoft.com/office/drawing/2014/main" id="{9B444213-109A-4E2D-A84E-36FD018AF722}"/>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96951" y="5735276"/>
            <a:ext cx="893064" cy="893064"/>
          </a:xfrm>
          <a:prstGeom prst="rect">
            <a:avLst/>
          </a:prstGeom>
        </p:spPr>
      </p:pic>
    </p:spTree>
    <p:extLst>
      <p:ext uri="{BB962C8B-B14F-4D97-AF65-F5344CB8AC3E}">
        <p14:creationId xmlns:p14="http://schemas.microsoft.com/office/powerpoint/2010/main" val="19067632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9002D-552F-4EED-BBD5-166C542BC104}"/>
              </a:ext>
            </a:extLst>
          </p:cNvPr>
          <p:cNvSpPr>
            <a:spLocks noGrp="1"/>
          </p:cNvSpPr>
          <p:nvPr>
            <p:ph type="title" idx="4294967295"/>
          </p:nvPr>
        </p:nvSpPr>
        <p:spPr>
          <a:xfrm>
            <a:off x="0" y="0"/>
            <a:ext cx="12192000" cy="1027113"/>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p:spPr>
        <p:txBody>
          <a:bodyPr>
            <a:normAutofit/>
          </a:bodyPr>
          <a:lstStyle/>
          <a:p>
            <a:r>
              <a:rPr lang="en-US" sz="3600" b="1" dirty="0">
                <a:solidFill>
                  <a:schemeClr val="bg1"/>
                </a:solidFill>
                <a:latin typeface="Arial" panose="020B0604020202020204" pitchFamily="34" charset="0"/>
                <a:cs typeface="Arial" panose="020B0604020202020204" pitchFamily="34" charset="0"/>
              </a:rPr>
              <a:t>  Operating Protocols – Tactical Call Guidelines</a:t>
            </a:r>
            <a:endParaRPr lang="en-US" sz="4000" b="1" dirty="0">
              <a:solidFill>
                <a:schemeClr val="bg1"/>
              </a:solidFill>
              <a:latin typeface="Arial" panose="020B0604020202020204" pitchFamily="34" charset="0"/>
              <a:cs typeface="Arial" panose="020B0604020202020204" pitchFamily="34" charset="0"/>
            </a:endParaRPr>
          </a:p>
        </p:txBody>
      </p:sp>
      <p:pic>
        <p:nvPicPr>
          <p:cNvPr id="17" name="Picture 16">
            <a:extLst>
              <a:ext uri="{FF2B5EF4-FFF2-40B4-BE49-F238E27FC236}">
                <a16:creationId xmlns:a16="http://schemas.microsoft.com/office/drawing/2014/main" id="{0B7AA28C-B505-4292-9B81-AB9946145C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0164" y="5735277"/>
            <a:ext cx="1016705" cy="893064"/>
          </a:xfrm>
          <a:prstGeom prst="rect">
            <a:avLst/>
          </a:prstGeom>
        </p:spPr>
      </p:pic>
      <p:sp>
        <p:nvSpPr>
          <p:cNvPr id="18" name="Rectangle 17">
            <a:extLst>
              <a:ext uri="{FF2B5EF4-FFF2-40B4-BE49-F238E27FC236}">
                <a16:creationId xmlns:a16="http://schemas.microsoft.com/office/drawing/2014/main" id="{E35A1E64-21B8-4AB2-A455-DEC33DBF4F4D}"/>
              </a:ext>
            </a:extLst>
          </p:cNvPr>
          <p:cNvSpPr/>
          <p:nvPr/>
        </p:nvSpPr>
        <p:spPr>
          <a:xfrm>
            <a:off x="389976" y="1027113"/>
            <a:ext cx="11412049" cy="3939025"/>
          </a:xfrm>
          <a:prstGeom prst="rect">
            <a:avLst/>
          </a:prstGeom>
        </p:spPr>
        <p:txBody>
          <a:bodyPr wrap="square" tIns="91440" anchor="t" anchorCtr="0">
            <a:noAutofit/>
          </a:bodyPr>
          <a:lstStyle/>
          <a:p>
            <a:pPr>
              <a:lnSpc>
                <a:spcPct val="150000"/>
              </a:lnSpc>
            </a:pPr>
            <a:endParaRPr lang="en-US" dirty="0">
              <a:latin typeface="Arial" panose="020B060402020202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34CCDE6E-AEBC-4AD6-9DFE-AA742525736C}"/>
              </a:ext>
            </a:extLst>
          </p:cNvPr>
          <p:cNvSpPr/>
          <p:nvPr/>
        </p:nvSpPr>
        <p:spPr>
          <a:xfrm>
            <a:off x="389975" y="1434662"/>
            <a:ext cx="11366894" cy="4300615"/>
          </a:xfrm>
          <a:prstGeom prst="rect">
            <a:avLst/>
          </a:prstGeom>
        </p:spPr>
        <p:txBody>
          <a:bodyPr wrap="square">
            <a:noAutofit/>
          </a:bodyPr>
          <a:lstStyle/>
          <a:p>
            <a:pPr>
              <a:lnSpc>
                <a:spcPct val="107000"/>
              </a:lnSpc>
            </a:pPr>
            <a:endParaRPr lang="en-US" sz="2400" dirty="0">
              <a:latin typeface="Arial" panose="020B0604020202020204" pitchFamily="34" charset="0"/>
              <a:ea typeface="Calibri" panose="020F0502020204030204" pitchFamily="34" charset="0"/>
            </a:endParaRPr>
          </a:p>
        </p:txBody>
      </p:sp>
      <p:sp>
        <p:nvSpPr>
          <p:cNvPr id="2" name="Rectangle 1">
            <a:extLst>
              <a:ext uri="{FF2B5EF4-FFF2-40B4-BE49-F238E27FC236}">
                <a16:creationId xmlns:a16="http://schemas.microsoft.com/office/drawing/2014/main" id="{AEC4731D-DA17-43B0-AD0C-57550320E62A}"/>
              </a:ext>
            </a:extLst>
          </p:cNvPr>
          <p:cNvSpPr/>
          <p:nvPr/>
        </p:nvSpPr>
        <p:spPr>
          <a:xfrm>
            <a:off x="435131" y="1275645"/>
            <a:ext cx="11321737" cy="3826934"/>
          </a:xfrm>
          <a:prstGeom prst="rect">
            <a:avLst/>
          </a:prstGeom>
        </p:spPr>
        <p:txBody>
          <a:bodyPr>
            <a:noAutofit/>
          </a:bodyPr>
          <a:lstStyle/>
          <a:p>
            <a:pPr>
              <a:lnSpc>
                <a:spcPct val="107000"/>
              </a:lnSpc>
            </a:pPr>
            <a:endParaRPr lang="en-US" sz="2800" dirty="0">
              <a:latin typeface="Arial" panose="020B0604020202020204" pitchFamily="34" charset="0"/>
              <a:ea typeface="Calibri" panose="020F0502020204030204" pitchFamily="34" charset="0"/>
            </a:endParaRPr>
          </a:p>
        </p:txBody>
      </p:sp>
      <p:sp>
        <p:nvSpPr>
          <p:cNvPr id="3" name="Rectangle 2">
            <a:extLst>
              <a:ext uri="{FF2B5EF4-FFF2-40B4-BE49-F238E27FC236}">
                <a16:creationId xmlns:a16="http://schemas.microsoft.com/office/drawing/2014/main" id="{71F99778-E6A8-49D8-9EA4-7B73851E30EA}"/>
              </a:ext>
            </a:extLst>
          </p:cNvPr>
          <p:cNvSpPr/>
          <p:nvPr/>
        </p:nvSpPr>
        <p:spPr>
          <a:xfrm>
            <a:off x="389973" y="1275201"/>
            <a:ext cx="11321737" cy="3939025"/>
          </a:xfrm>
          <a:prstGeom prst="rect">
            <a:avLst/>
          </a:prstGeom>
        </p:spPr>
        <p:txBody>
          <a:bodyPr>
            <a:noAutofit/>
          </a:bodyPr>
          <a:lstStyle/>
          <a:p>
            <a:endParaRPr lang="en-US" sz="2400"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590902B-CB2A-414E-BD39-641CF9F702F7}"/>
              </a:ext>
            </a:extLst>
          </p:cNvPr>
          <p:cNvSpPr/>
          <p:nvPr/>
        </p:nvSpPr>
        <p:spPr>
          <a:xfrm>
            <a:off x="435129" y="1275201"/>
            <a:ext cx="11366893" cy="4307154"/>
          </a:xfrm>
          <a:prstGeom prst="rect">
            <a:avLst/>
          </a:prstGeom>
        </p:spPr>
        <p:txBody>
          <a:bodyPr wrap="square">
            <a:noAutofit/>
          </a:bodyPr>
          <a:lstStyle/>
          <a:p>
            <a:r>
              <a:rPr lang="en-US" sz="2200" b="1" dirty="0">
                <a:latin typeface="Arial" panose="020B0604020202020204" pitchFamily="34" charset="0"/>
                <a:cs typeface="Arial" panose="020B0604020202020204" pitchFamily="34" charset="0"/>
              </a:rPr>
              <a:t>In any NET, INCIDENT, OPERATION or EVENT, every location or station should have its own unique TACTICAL CALL SIGN.</a:t>
            </a:r>
          </a:p>
          <a:p>
            <a:endParaRPr lang="en-US" sz="1200" b="1" dirty="0">
              <a:latin typeface="Arial" panose="020B0604020202020204" pitchFamily="34" charset="0"/>
              <a:cs typeface="Arial" panose="020B0604020202020204" pitchFamily="34" charset="0"/>
            </a:endParaRPr>
          </a:p>
          <a:p>
            <a:r>
              <a:rPr lang="en-US" sz="2200" b="1" dirty="0">
                <a:latin typeface="Arial" panose="020B0604020202020204" pitchFamily="34" charset="0"/>
                <a:cs typeface="Arial" panose="020B0604020202020204" pitchFamily="34" charset="0"/>
              </a:rPr>
              <a:t>TACTICAL CALL SIGNS should be descriptive such as a LOCATION, “Fort Bragg Shelter," a FUNCTION, “CERT Team Leader," or both, “Ukiah Net Control"</a:t>
            </a:r>
          </a:p>
          <a:p>
            <a:endParaRPr lang="en-US" sz="1200" b="1" dirty="0">
              <a:latin typeface="Arial" panose="020B0604020202020204" pitchFamily="34" charset="0"/>
              <a:cs typeface="Arial" panose="020B0604020202020204" pitchFamily="34" charset="0"/>
            </a:endParaRPr>
          </a:p>
          <a:p>
            <a:r>
              <a:rPr lang="en-US" sz="2200" b="1" dirty="0">
                <a:latin typeface="Arial" panose="020B0604020202020204" pitchFamily="34" charset="0"/>
                <a:cs typeface="Arial" panose="020B0604020202020204" pitchFamily="34" charset="0"/>
              </a:rPr>
              <a:t>Don't use FCC call signs to identify a particular location or function since it is possible that an operator may be at one tactical location one day and at another the next day, or even the next hour! But be sure to use FCC-issued call signs when, and as required, by FCC Part 97.</a:t>
            </a:r>
          </a:p>
          <a:p>
            <a:endParaRPr lang="en-US" sz="1200" b="1" dirty="0">
              <a:latin typeface="Arial" panose="020B0604020202020204" pitchFamily="34" charset="0"/>
              <a:cs typeface="Arial" panose="020B0604020202020204" pitchFamily="34" charset="0"/>
            </a:endParaRPr>
          </a:p>
          <a:p>
            <a:r>
              <a:rPr lang="en-US" sz="2200" b="1" dirty="0">
                <a:latin typeface="Arial" panose="020B0604020202020204" pitchFamily="34" charset="0"/>
                <a:cs typeface="Arial" panose="020B0604020202020204" pitchFamily="34" charset="0"/>
              </a:rPr>
              <a:t>REMEMBER: A TACTICAL CALL SIGN remains the same for a given station and does NOT change with the time, shift, day or with an operator change. It remains the same until the net or incident is over.</a:t>
            </a:r>
          </a:p>
        </p:txBody>
      </p:sp>
      <p:pic>
        <p:nvPicPr>
          <p:cNvPr id="10" name="Picture 9">
            <a:extLst>
              <a:ext uri="{FF2B5EF4-FFF2-40B4-BE49-F238E27FC236}">
                <a16:creationId xmlns:a16="http://schemas.microsoft.com/office/drawing/2014/main" id="{B6CFD0A8-71B9-4004-BFEB-9F46653B9104}"/>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96951" y="5735276"/>
            <a:ext cx="893064" cy="893064"/>
          </a:xfrm>
          <a:prstGeom prst="rect">
            <a:avLst/>
          </a:prstGeom>
        </p:spPr>
      </p:pic>
    </p:spTree>
    <p:extLst>
      <p:ext uri="{BB962C8B-B14F-4D97-AF65-F5344CB8AC3E}">
        <p14:creationId xmlns:p14="http://schemas.microsoft.com/office/powerpoint/2010/main" val="18575578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9002D-552F-4EED-BBD5-166C542BC104}"/>
              </a:ext>
            </a:extLst>
          </p:cNvPr>
          <p:cNvSpPr>
            <a:spLocks noGrp="1"/>
          </p:cNvSpPr>
          <p:nvPr>
            <p:ph type="title" idx="4294967295"/>
          </p:nvPr>
        </p:nvSpPr>
        <p:spPr>
          <a:xfrm>
            <a:off x="0" y="0"/>
            <a:ext cx="12192000" cy="1027113"/>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p:spPr>
        <p:txBody>
          <a:bodyPr>
            <a:normAutofit/>
          </a:bodyPr>
          <a:lstStyle/>
          <a:p>
            <a:r>
              <a:rPr lang="en-US" sz="3600" b="1" dirty="0">
                <a:solidFill>
                  <a:schemeClr val="bg1"/>
                </a:solidFill>
                <a:latin typeface="Arial" panose="020B0604020202020204" pitchFamily="34" charset="0"/>
                <a:cs typeface="Arial" panose="020B0604020202020204" pitchFamily="34" charset="0"/>
              </a:rPr>
              <a:t>  Operating Protocols – Summary</a:t>
            </a:r>
            <a:endParaRPr lang="en-US" sz="4000" b="1" dirty="0">
              <a:solidFill>
                <a:schemeClr val="bg1"/>
              </a:solidFill>
              <a:latin typeface="Arial" panose="020B0604020202020204" pitchFamily="34" charset="0"/>
              <a:cs typeface="Arial" panose="020B0604020202020204" pitchFamily="34" charset="0"/>
            </a:endParaRPr>
          </a:p>
        </p:txBody>
      </p:sp>
      <p:pic>
        <p:nvPicPr>
          <p:cNvPr id="17" name="Picture 16">
            <a:extLst>
              <a:ext uri="{FF2B5EF4-FFF2-40B4-BE49-F238E27FC236}">
                <a16:creationId xmlns:a16="http://schemas.microsoft.com/office/drawing/2014/main" id="{0B7AA28C-B505-4292-9B81-AB9946145C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0164" y="5735277"/>
            <a:ext cx="1016705" cy="893064"/>
          </a:xfrm>
          <a:prstGeom prst="rect">
            <a:avLst/>
          </a:prstGeom>
        </p:spPr>
      </p:pic>
      <p:sp>
        <p:nvSpPr>
          <p:cNvPr id="18" name="Rectangle 17">
            <a:extLst>
              <a:ext uri="{FF2B5EF4-FFF2-40B4-BE49-F238E27FC236}">
                <a16:creationId xmlns:a16="http://schemas.microsoft.com/office/drawing/2014/main" id="{E35A1E64-21B8-4AB2-A455-DEC33DBF4F4D}"/>
              </a:ext>
            </a:extLst>
          </p:cNvPr>
          <p:cNvSpPr/>
          <p:nvPr/>
        </p:nvSpPr>
        <p:spPr>
          <a:xfrm>
            <a:off x="389976" y="1027113"/>
            <a:ext cx="11412049" cy="3939025"/>
          </a:xfrm>
          <a:prstGeom prst="rect">
            <a:avLst/>
          </a:prstGeom>
        </p:spPr>
        <p:txBody>
          <a:bodyPr wrap="square" tIns="91440" anchor="t" anchorCtr="0">
            <a:noAutofit/>
          </a:bodyPr>
          <a:lstStyle/>
          <a:p>
            <a:pPr>
              <a:lnSpc>
                <a:spcPct val="150000"/>
              </a:lnSpc>
            </a:pPr>
            <a:endParaRPr lang="en-US" dirty="0">
              <a:latin typeface="Arial" panose="020B060402020202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34CCDE6E-AEBC-4AD6-9DFE-AA742525736C}"/>
              </a:ext>
            </a:extLst>
          </p:cNvPr>
          <p:cNvSpPr/>
          <p:nvPr/>
        </p:nvSpPr>
        <p:spPr>
          <a:xfrm>
            <a:off x="389975" y="1434662"/>
            <a:ext cx="11366894" cy="4300615"/>
          </a:xfrm>
          <a:prstGeom prst="rect">
            <a:avLst/>
          </a:prstGeom>
        </p:spPr>
        <p:txBody>
          <a:bodyPr wrap="square">
            <a:noAutofit/>
          </a:bodyPr>
          <a:lstStyle/>
          <a:p>
            <a:pPr>
              <a:lnSpc>
                <a:spcPct val="107000"/>
              </a:lnSpc>
            </a:pPr>
            <a:endParaRPr lang="en-US" sz="2400" dirty="0">
              <a:latin typeface="Arial" panose="020B0604020202020204" pitchFamily="34" charset="0"/>
              <a:ea typeface="Calibri" panose="020F0502020204030204" pitchFamily="34" charset="0"/>
            </a:endParaRPr>
          </a:p>
        </p:txBody>
      </p:sp>
      <p:sp>
        <p:nvSpPr>
          <p:cNvPr id="2" name="Rectangle 1">
            <a:extLst>
              <a:ext uri="{FF2B5EF4-FFF2-40B4-BE49-F238E27FC236}">
                <a16:creationId xmlns:a16="http://schemas.microsoft.com/office/drawing/2014/main" id="{AEC4731D-DA17-43B0-AD0C-57550320E62A}"/>
              </a:ext>
            </a:extLst>
          </p:cNvPr>
          <p:cNvSpPr/>
          <p:nvPr/>
        </p:nvSpPr>
        <p:spPr>
          <a:xfrm>
            <a:off x="435131" y="1275645"/>
            <a:ext cx="11321737" cy="3826934"/>
          </a:xfrm>
          <a:prstGeom prst="rect">
            <a:avLst/>
          </a:prstGeom>
        </p:spPr>
        <p:txBody>
          <a:bodyPr>
            <a:noAutofit/>
          </a:bodyPr>
          <a:lstStyle/>
          <a:p>
            <a:pPr>
              <a:lnSpc>
                <a:spcPct val="107000"/>
              </a:lnSpc>
            </a:pPr>
            <a:endParaRPr lang="en-US" sz="2800" dirty="0">
              <a:latin typeface="Arial" panose="020B0604020202020204" pitchFamily="34" charset="0"/>
              <a:ea typeface="Calibri" panose="020F0502020204030204" pitchFamily="34" charset="0"/>
            </a:endParaRPr>
          </a:p>
        </p:txBody>
      </p:sp>
      <p:sp>
        <p:nvSpPr>
          <p:cNvPr id="3" name="Rectangle 2">
            <a:extLst>
              <a:ext uri="{FF2B5EF4-FFF2-40B4-BE49-F238E27FC236}">
                <a16:creationId xmlns:a16="http://schemas.microsoft.com/office/drawing/2014/main" id="{71F99778-E6A8-49D8-9EA4-7B73851E30EA}"/>
              </a:ext>
            </a:extLst>
          </p:cNvPr>
          <p:cNvSpPr/>
          <p:nvPr/>
        </p:nvSpPr>
        <p:spPr>
          <a:xfrm>
            <a:off x="389973" y="1275201"/>
            <a:ext cx="11321737" cy="3939025"/>
          </a:xfrm>
          <a:prstGeom prst="rect">
            <a:avLst/>
          </a:prstGeom>
        </p:spPr>
        <p:txBody>
          <a:bodyPr>
            <a:noAutofit/>
          </a:bodyPr>
          <a:lstStyle/>
          <a:p>
            <a:endParaRPr lang="en-US" sz="2400"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590902B-CB2A-414E-BD39-641CF9F702F7}"/>
              </a:ext>
            </a:extLst>
          </p:cNvPr>
          <p:cNvSpPr/>
          <p:nvPr/>
        </p:nvSpPr>
        <p:spPr>
          <a:xfrm>
            <a:off x="435129" y="1275201"/>
            <a:ext cx="11366893" cy="4098486"/>
          </a:xfrm>
          <a:prstGeom prst="rect">
            <a:avLst/>
          </a:prstGeom>
        </p:spPr>
        <p:txBody>
          <a:bodyPr wrap="square">
            <a:noAutofit/>
          </a:bodyPr>
          <a:lstStyle/>
          <a:p>
            <a:r>
              <a:rPr lang="en-US" sz="2400" dirty="0">
                <a:latin typeface="Arial" panose="020B0604020202020204" pitchFamily="34" charset="0"/>
                <a:cs typeface="Arial" panose="020B0604020202020204" pitchFamily="34" charset="0"/>
              </a:rPr>
              <a:t>Transmitting messages on voice is more complex than many operators realize at first. </a:t>
            </a:r>
          </a:p>
          <a:p>
            <a:endParaRPr lang="en-US" sz="12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It is a learned skill, and like any other, requires some practice. </a:t>
            </a:r>
          </a:p>
          <a:p>
            <a:endParaRPr lang="en-US" sz="12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The tools and rules are based mainly on common sense, however, and are easily learned.</a:t>
            </a:r>
          </a:p>
          <a:p>
            <a:endParaRPr lang="en-US" sz="12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By practicing these procedures, even by yourself, you can hone your skills for the next emergency when you may be requested to staff a radio by the EOC.</a:t>
            </a:r>
          </a:p>
        </p:txBody>
      </p:sp>
      <p:pic>
        <p:nvPicPr>
          <p:cNvPr id="10" name="Picture 9">
            <a:extLst>
              <a:ext uri="{FF2B5EF4-FFF2-40B4-BE49-F238E27FC236}">
                <a16:creationId xmlns:a16="http://schemas.microsoft.com/office/drawing/2014/main" id="{54230358-9B2E-488C-AB66-6395238627FB}"/>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96951" y="5735276"/>
            <a:ext cx="893064" cy="893064"/>
          </a:xfrm>
          <a:prstGeom prst="rect">
            <a:avLst/>
          </a:prstGeom>
        </p:spPr>
      </p:pic>
    </p:spTree>
    <p:extLst>
      <p:ext uri="{BB962C8B-B14F-4D97-AF65-F5344CB8AC3E}">
        <p14:creationId xmlns:p14="http://schemas.microsoft.com/office/powerpoint/2010/main" val="2770550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9002D-552F-4EED-BBD5-166C542BC104}"/>
              </a:ext>
            </a:extLst>
          </p:cNvPr>
          <p:cNvSpPr>
            <a:spLocks noGrp="1"/>
          </p:cNvSpPr>
          <p:nvPr>
            <p:ph type="title" idx="4294967295"/>
          </p:nvPr>
        </p:nvSpPr>
        <p:spPr>
          <a:xfrm>
            <a:off x="0" y="0"/>
            <a:ext cx="12192000" cy="1027113"/>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p:spPr>
        <p:txBody>
          <a:bodyPr>
            <a:normAutofit/>
          </a:bodyPr>
          <a:lstStyle/>
          <a:p>
            <a:r>
              <a:rPr lang="en-US" sz="3600" dirty="0">
                <a:latin typeface="Arial" panose="020B0604020202020204" pitchFamily="34" charset="0"/>
                <a:cs typeface="Arial" panose="020B0604020202020204" pitchFamily="34" charset="0"/>
              </a:rPr>
              <a:t>   </a:t>
            </a:r>
            <a:r>
              <a:rPr lang="en-US" sz="4000" b="1" dirty="0">
                <a:solidFill>
                  <a:schemeClr val="bg1"/>
                </a:solidFill>
                <a:latin typeface="Arial" panose="020B0604020202020204" pitchFamily="34" charset="0"/>
                <a:cs typeface="Arial" panose="020B0604020202020204" pitchFamily="34" charset="0"/>
              </a:rPr>
              <a:t>Roles and Responsibilities – Net Control</a:t>
            </a:r>
          </a:p>
        </p:txBody>
      </p:sp>
      <p:pic>
        <p:nvPicPr>
          <p:cNvPr id="17" name="Picture 16">
            <a:extLst>
              <a:ext uri="{FF2B5EF4-FFF2-40B4-BE49-F238E27FC236}">
                <a16:creationId xmlns:a16="http://schemas.microsoft.com/office/drawing/2014/main" id="{0B7AA28C-B505-4292-9B81-AB9946145C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0164" y="5735277"/>
            <a:ext cx="1016705" cy="893064"/>
          </a:xfrm>
          <a:prstGeom prst="rect">
            <a:avLst/>
          </a:prstGeom>
        </p:spPr>
      </p:pic>
      <p:sp>
        <p:nvSpPr>
          <p:cNvPr id="18" name="Rectangle 17">
            <a:extLst>
              <a:ext uri="{FF2B5EF4-FFF2-40B4-BE49-F238E27FC236}">
                <a16:creationId xmlns:a16="http://schemas.microsoft.com/office/drawing/2014/main" id="{E35A1E64-21B8-4AB2-A455-DEC33DBF4F4D}"/>
              </a:ext>
            </a:extLst>
          </p:cNvPr>
          <p:cNvSpPr/>
          <p:nvPr/>
        </p:nvSpPr>
        <p:spPr>
          <a:xfrm>
            <a:off x="389976" y="1027113"/>
            <a:ext cx="11412049" cy="3939025"/>
          </a:xfrm>
          <a:prstGeom prst="rect">
            <a:avLst/>
          </a:prstGeom>
        </p:spPr>
        <p:txBody>
          <a:bodyPr wrap="square" tIns="91440" anchor="t" anchorCtr="0">
            <a:noAutofit/>
          </a:bodyPr>
          <a:lstStyle/>
          <a:p>
            <a:pPr>
              <a:lnSpc>
                <a:spcPct val="150000"/>
              </a:lnSpc>
            </a:pPr>
            <a:endParaRPr lang="en-US" dirty="0">
              <a:latin typeface="Arial" panose="020B060402020202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34CCDE6E-AEBC-4AD6-9DFE-AA742525736C}"/>
              </a:ext>
            </a:extLst>
          </p:cNvPr>
          <p:cNvSpPr/>
          <p:nvPr/>
        </p:nvSpPr>
        <p:spPr>
          <a:xfrm>
            <a:off x="389975" y="1434663"/>
            <a:ext cx="11366894" cy="3405352"/>
          </a:xfrm>
          <a:prstGeom prst="rect">
            <a:avLst/>
          </a:prstGeom>
        </p:spPr>
        <p:txBody>
          <a:bodyPr wrap="square">
            <a:noAutofit/>
          </a:bodyPr>
          <a:lstStyle/>
          <a:p>
            <a:pPr>
              <a:lnSpc>
                <a:spcPct val="107000"/>
              </a:lnSpc>
            </a:pPr>
            <a:endParaRPr lang="en-US" sz="2400" dirty="0">
              <a:latin typeface="Arial" panose="020B0604020202020204" pitchFamily="34" charset="0"/>
              <a:ea typeface="Calibri" panose="020F0502020204030204" pitchFamily="34" charset="0"/>
            </a:endParaRPr>
          </a:p>
        </p:txBody>
      </p:sp>
      <p:sp>
        <p:nvSpPr>
          <p:cNvPr id="2" name="Rectangle 1">
            <a:extLst>
              <a:ext uri="{FF2B5EF4-FFF2-40B4-BE49-F238E27FC236}">
                <a16:creationId xmlns:a16="http://schemas.microsoft.com/office/drawing/2014/main" id="{AEC4731D-DA17-43B0-AD0C-57550320E62A}"/>
              </a:ext>
            </a:extLst>
          </p:cNvPr>
          <p:cNvSpPr/>
          <p:nvPr/>
        </p:nvSpPr>
        <p:spPr>
          <a:xfrm>
            <a:off x="435131" y="1275644"/>
            <a:ext cx="11321737" cy="4147693"/>
          </a:xfrm>
          <a:prstGeom prst="rect">
            <a:avLst/>
          </a:prstGeom>
        </p:spPr>
        <p:txBody>
          <a:bodyPr>
            <a:noAutofit/>
          </a:bodyPr>
          <a:lstStyle/>
          <a:p>
            <a:pPr marL="457200" indent="-457200">
              <a:lnSpc>
                <a:spcPct val="107000"/>
              </a:lnSpc>
              <a:buFont typeface="Arial" panose="020B0604020202020204" pitchFamily="34" charset="0"/>
              <a:buChar char="•"/>
            </a:pPr>
            <a:r>
              <a:rPr lang="en-US" sz="2400" dirty="0">
                <a:latin typeface="Arial" panose="020B0604020202020204" pitchFamily="34" charset="0"/>
                <a:ea typeface="Calibri" panose="020F0502020204030204" pitchFamily="34" charset="0"/>
              </a:rPr>
              <a:t>Upon the declaration of an emergency by the Office of Emergency Services (OES), the radio station (KA6EOC) will be activated at the Emergency Operations Center (EOC).</a:t>
            </a:r>
          </a:p>
          <a:p>
            <a:pPr marL="457200" indent="-457200">
              <a:lnSpc>
                <a:spcPct val="107000"/>
              </a:lnSpc>
              <a:buFont typeface="Arial" panose="020B0604020202020204" pitchFamily="34" charset="0"/>
              <a:buChar char="•"/>
            </a:pPr>
            <a:endParaRPr lang="en-US" sz="1200" dirty="0">
              <a:latin typeface="Arial" panose="020B0604020202020204" pitchFamily="34" charset="0"/>
              <a:ea typeface="Calibri" panose="020F0502020204030204" pitchFamily="34" charset="0"/>
            </a:endParaRPr>
          </a:p>
          <a:p>
            <a:pPr marL="457200" indent="-457200">
              <a:lnSpc>
                <a:spcPct val="107000"/>
              </a:lnSpc>
              <a:buFont typeface="Arial" panose="020B0604020202020204" pitchFamily="34" charset="0"/>
              <a:buChar char="•"/>
            </a:pPr>
            <a:r>
              <a:rPr lang="en-US" sz="2400" dirty="0">
                <a:latin typeface="Arial" panose="020B0604020202020204" pitchFamily="34" charset="0"/>
                <a:ea typeface="Calibri" panose="020F0502020204030204" pitchFamily="34" charset="0"/>
              </a:rPr>
              <a:t>KA6EOC will declare the emergency on the county-wide net and that it is a directed net.</a:t>
            </a:r>
          </a:p>
          <a:p>
            <a:pPr marL="457200" indent="-457200">
              <a:lnSpc>
                <a:spcPct val="107000"/>
              </a:lnSpc>
              <a:buFont typeface="Arial" panose="020B0604020202020204" pitchFamily="34" charset="0"/>
              <a:buChar char="•"/>
            </a:pPr>
            <a:endParaRPr lang="en-US" sz="1200" dirty="0">
              <a:latin typeface="Arial" panose="020B0604020202020204" pitchFamily="34" charset="0"/>
              <a:ea typeface="Calibri" panose="020F0502020204030204" pitchFamily="34" charset="0"/>
            </a:endParaRPr>
          </a:p>
          <a:p>
            <a:pPr marL="457200" indent="-457200">
              <a:lnSpc>
                <a:spcPct val="107000"/>
              </a:lnSpc>
              <a:buFont typeface="Arial" panose="020B0604020202020204" pitchFamily="34" charset="0"/>
              <a:buChar char="•"/>
            </a:pPr>
            <a:r>
              <a:rPr lang="en-US" sz="2400" dirty="0">
                <a:latin typeface="Arial" panose="020B0604020202020204" pitchFamily="34" charset="0"/>
                <a:ea typeface="Calibri" panose="020F0502020204030204" pitchFamily="34" charset="0"/>
              </a:rPr>
              <a:t>All non-emergency traffic will be directed to refrain from using the county-wide system and will be directed to use their local and/or regional frequencies for local radio traffic.</a:t>
            </a:r>
          </a:p>
          <a:p>
            <a:pPr>
              <a:lnSpc>
                <a:spcPct val="107000"/>
              </a:lnSpc>
            </a:pPr>
            <a:endParaRPr lang="en-US" sz="2800" dirty="0">
              <a:latin typeface="Arial" panose="020B0604020202020204" pitchFamily="34" charset="0"/>
              <a:ea typeface="Calibri" panose="020F0502020204030204" pitchFamily="34" charset="0"/>
            </a:endParaRPr>
          </a:p>
        </p:txBody>
      </p:sp>
      <p:pic>
        <p:nvPicPr>
          <p:cNvPr id="8" name="Picture 7">
            <a:extLst>
              <a:ext uri="{FF2B5EF4-FFF2-40B4-BE49-F238E27FC236}">
                <a16:creationId xmlns:a16="http://schemas.microsoft.com/office/drawing/2014/main" id="{339B6D8A-20F8-45CF-B9A8-5755A61A51E2}"/>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96951" y="5735276"/>
            <a:ext cx="893064" cy="893064"/>
          </a:xfrm>
          <a:prstGeom prst="rect">
            <a:avLst/>
          </a:prstGeom>
        </p:spPr>
      </p:pic>
    </p:spTree>
    <p:extLst>
      <p:ext uri="{BB962C8B-B14F-4D97-AF65-F5344CB8AC3E}">
        <p14:creationId xmlns:p14="http://schemas.microsoft.com/office/powerpoint/2010/main" val="1175882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9002D-552F-4EED-BBD5-166C542BC104}"/>
              </a:ext>
            </a:extLst>
          </p:cNvPr>
          <p:cNvSpPr>
            <a:spLocks noGrp="1"/>
          </p:cNvSpPr>
          <p:nvPr>
            <p:ph type="title" idx="4294967295"/>
          </p:nvPr>
        </p:nvSpPr>
        <p:spPr>
          <a:xfrm>
            <a:off x="0" y="0"/>
            <a:ext cx="12192000" cy="1027113"/>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p:spPr>
        <p:txBody>
          <a:bodyPr>
            <a:normAutofit/>
          </a:bodyPr>
          <a:lstStyle/>
          <a:p>
            <a:r>
              <a:rPr lang="en-US" sz="3600" dirty="0">
                <a:latin typeface="Arial" panose="020B0604020202020204" pitchFamily="34" charset="0"/>
                <a:cs typeface="Arial" panose="020B0604020202020204" pitchFamily="34" charset="0"/>
              </a:rPr>
              <a:t>   </a:t>
            </a:r>
            <a:r>
              <a:rPr lang="en-US" sz="4000" b="1" dirty="0">
                <a:solidFill>
                  <a:schemeClr val="bg1"/>
                </a:solidFill>
                <a:latin typeface="Arial" panose="020B0604020202020204" pitchFamily="34" charset="0"/>
                <a:cs typeface="Arial" panose="020B0604020202020204" pitchFamily="34" charset="0"/>
              </a:rPr>
              <a:t>Roles and Responsibilities – Ham Operators</a:t>
            </a:r>
          </a:p>
        </p:txBody>
      </p:sp>
      <p:pic>
        <p:nvPicPr>
          <p:cNvPr id="17" name="Picture 16">
            <a:extLst>
              <a:ext uri="{FF2B5EF4-FFF2-40B4-BE49-F238E27FC236}">
                <a16:creationId xmlns:a16="http://schemas.microsoft.com/office/drawing/2014/main" id="{0B7AA28C-B505-4292-9B81-AB9946145C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0164" y="5735277"/>
            <a:ext cx="1016705" cy="893064"/>
          </a:xfrm>
          <a:prstGeom prst="rect">
            <a:avLst/>
          </a:prstGeom>
        </p:spPr>
      </p:pic>
      <p:sp>
        <p:nvSpPr>
          <p:cNvPr id="18" name="Rectangle 17">
            <a:extLst>
              <a:ext uri="{FF2B5EF4-FFF2-40B4-BE49-F238E27FC236}">
                <a16:creationId xmlns:a16="http://schemas.microsoft.com/office/drawing/2014/main" id="{E35A1E64-21B8-4AB2-A455-DEC33DBF4F4D}"/>
              </a:ext>
            </a:extLst>
          </p:cNvPr>
          <p:cNvSpPr/>
          <p:nvPr/>
        </p:nvSpPr>
        <p:spPr>
          <a:xfrm>
            <a:off x="389976" y="1027113"/>
            <a:ext cx="11412049" cy="3939025"/>
          </a:xfrm>
          <a:prstGeom prst="rect">
            <a:avLst/>
          </a:prstGeom>
        </p:spPr>
        <p:txBody>
          <a:bodyPr wrap="square" tIns="91440" anchor="t" anchorCtr="0">
            <a:noAutofit/>
          </a:bodyPr>
          <a:lstStyle/>
          <a:p>
            <a:pPr>
              <a:lnSpc>
                <a:spcPct val="150000"/>
              </a:lnSpc>
            </a:pPr>
            <a:endParaRPr lang="en-US" dirty="0">
              <a:latin typeface="Arial" panose="020B060402020202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34CCDE6E-AEBC-4AD6-9DFE-AA742525736C}"/>
              </a:ext>
            </a:extLst>
          </p:cNvPr>
          <p:cNvSpPr/>
          <p:nvPr/>
        </p:nvSpPr>
        <p:spPr>
          <a:xfrm>
            <a:off x="389975" y="1434663"/>
            <a:ext cx="11366894" cy="3405352"/>
          </a:xfrm>
          <a:prstGeom prst="rect">
            <a:avLst/>
          </a:prstGeom>
        </p:spPr>
        <p:txBody>
          <a:bodyPr wrap="square">
            <a:noAutofit/>
          </a:bodyPr>
          <a:lstStyle/>
          <a:p>
            <a:pPr>
              <a:lnSpc>
                <a:spcPct val="107000"/>
              </a:lnSpc>
            </a:pPr>
            <a:endParaRPr lang="en-US" sz="2400" dirty="0">
              <a:latin typeface="Arial" panose="020B0604020202020204" pitchFamily="34" charset="0"/>
              <a:ea typeface="Calibri" panose="020F0502020204030204" pitchFamily="34" charset="0"/>
            </a:endParaRPr>
          </a:p>
        </p:txBody>
      </p:sp>
      <p:sp>
        <p:nvSpPr>
          <p:cNvPr id="2" name="Rectangle 1">
            <a:extLst>
              <a:ext uri="{FF2B5EF4-FFF2-40B4-BE49-F238E27FC236}">
                <a16:creationId xmlns:a16="http://schemas.microsoft.com/office/drawing/2014/main" id="{AEC4731D-DA17-43B0-AD0C-57550320E62A}"/>
              </a:ext>
            </a:extLst>
          </p:cNvPr>
          <p:cNvSpPr/>
          <p:nvPr/>
        </p:nvSpPr>
        <p:spPr>
          <a:xfrm>
            <a:off x="435131" y="1275644"/>
            <a:ext cx="11321737" cy="4278489"/>
          </a:xfrm>
          <a:prstGeom prst="rect">
            <a:avLst/>
          </a:prstGeom>
        </p:spPr>
        <p:txBody>
          <a:bodyPr>
            <a:noAutofit/>
          </a:bodyPr>
          <a:lstStyle/>
          <a:p>
            <a:pPr marL="457200" indent="-457200">
              <a:lnSpc>
                <a:spcPct val="107000"/>
              </a:lnSpc>
              <a:buFont typeface="Arial" panose="020B0604020202020204" pitchFamily="34" charset="0"/>
              <a:buChar char="•"/>
            </a:pPr>
            <a:r>
              <a:rPr lang="en-US" sz="2400" dirty="0">
                <a:latin typeface="Arial" panose="020B0604020202020204" pitchFamily="34" charset="0"/>
                <a:ea typeface="Calibri" panose="020F0502020204030204" pitchFamily="34" charset="0"/>
              </a:rPr>
              <a:t>Amateur radio operators (hams) who are available for assignment will notify KA6EOC of their availability.</a:t>
            </a:r>
          </a:p>
          <a:p>
            <a:pPr>
              <a:lnSpc>
                <a:spcPct val="107000"/>
              </a:lnSpc>
            </a:pPr>
            <a:endParaRPr lang="en-US" sz="1200" dirty="0">
              <a:latin typeface="Arial" panose="020B0604020202020204" pitchFamily="34" charset="0"/>
              <a:ea typeface="Calibri" panose="020F0502020204030204" pitchFamily="34" charset="0"/>
            </a:endParaRPr>
          </a:p>
          <a:p>
            <a:pPr marL="457200" indent="-457200">
              <a:lnSpc>
                <a:spcPct val="107000"/>
              </a:lnSpc>
              <a:buFont typeface="Arial" panose="020B0604020202020204" pitchFamily="34" charset="0"/>
              <a:buChar char="•"/>
            </a:pPr>
            <a:r>
              <a:rPr lang="en-US" sz="2400" dirty="0">
                <a:latin typeface="Arial" panose="020B0604020202020204" pitchFamily="34" charset="0"/>
                <a:ea typeface="Calibri" panose="020F0502020204030204" pitchFamily="34" charset="0"/>
              </a:rPr>
              <a:t>Prior to the notification to KA6EOC, hams should prepare any radio equipment they might need for an assignment and be ready for deployment.</a:t>
            </a:r>
            <a:endParaRPr lang="en-US" sz="1200" dirty="0">
              <a:latin typeface="Arial" panose="020B0604020202020204" pitchFamily="34" charset="0"/>
              <a:ea typeface="Calibri" panose="020F0502020204030204" pitchFamily="34" charset="0"/>
            </a:endParaRPr>
          </a:p>
          <a:p>
            <a:pPr>
              <a:lnSpc>
                <a:spcPct val="107000"/>
              </a:lnSpc>
            </a:pPr>
            <a:r>
              <a:rPr lang="en-US" sz="2400" i="1" dirty="0">
                <a:latin typeface="Arial" panose="020B0604020202020204" pitchFamily="34" charset="0"/>
                <a:ea typeface="Calibri" panose="020F0502020204030204" pitchFamily="34" charset="0"/>
              </a:rPr>
              <a:t>	NOTE: While some locations have installed radio equipment, the ham 	should bring all of the equipment necessary to operate as a stand-alone 	station. </a:t>
            </a:r>
          </a:p>
          <a:p>
            <a:pPr marL="457200" indent="-457200">
              <a:lnSpc>
                <a:spcPct val="107000"/>
              </a:lnSpc>
              <a:buFont typeface="Arial" panose="020B0604020202020204" pitchFamily="34" charset="0"/>
              <a:buChar char="•"/>
            </a:pPr>
            <a:endParaRPr lang="en-US" sz="1200" dirty="0">
              <a:latin typeface="Arial" panose="020B0604020202020204" pitchFamily="34" charset="0"/>
              <a:ea typeface="Calibri" panose="020F0502020204030204" pitchFamily="34" charset="0"/>
            </a:endParaRPr>
          </a:p>
          <a:p>
            <a:pPr marL="457200" indent="-457200">
              <a:lnSpc>
                <a:spcPct val="107000"/>
              </a:lnSpc>
              <a:buFont typeface="Arial" panose="020B0604020202020204" pitchFamily="34" charset="0"/>
              <a:buChar char="•"/>
            </a:pPr>
            <a:r>
              <a:rPr lang="en-US" sz="2400" dirty="0">
                <a:latin typeface="Arial" panose="020B0604020202020204" pitchFamily="34" charset="0"/>
                <a:ea typeface="Calibri" panose="020F0502020204030204" pitchFamily="34" charset="0"/>
              </a:rPr>
              <a:t>The notification should be a brief transmission (i.e. “KA6EOC, this is KC6MGM, available for assignment”). The ham should wait for acknowledgement and monitor their radio for an assignment.</a:t>
            </a:r>
          </a:p>
        </p:txBody>
      </p:sp>
      <p:pic>
        <p:nvPicPr>
          <p:cNvPr id="8" name="Picture 7">
            <a:extLst>
              <a:ext uri="{FF2B5EF4-FFF2-40B4-BE49-F238E27FC236}">
                <a16:creationId xmlns:a16="http://schemas.microsoft.com/office/drawing/2014/main" id="{31C5C073-A7F6-4E41-BF92-6B81BD27B3AA}"/>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96951" y="5735276"/>
            <a:ext cx="893064" cy="893064"/>
          </a:xfrm>
          <a:prstGeom prst="rect">
            <a:avLst/>
          </a:prstGeom>
        </p:spPr>
      </p:pic>
    </p:spTree>
    <p:extLst>
      <p:ext uri="{BB962C8B-B14F-4D97-AF65-F5344CB8AC3E}">
        <p14:creationId xmlns:p14="http://schemas.microsoft.com/office/powerpoint/2010/main" val="1629578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9002D-552F-4EED-BBD5-166C542BC104}"/>
              </a:ext>
            </a:extLst>
          </p:cNvPr>
          <p:cNvSpPr>
            <a:spLocks noGrp="1"/>
          </p:cNvSpPr>
          <p:nvPr>
            <p:ph type="title" idx="4294967295"/>
          </p:nvPr>
        </p:nvSpPr>
        <p:spPr>
          <a:xfrm>
            <a:off x="0" y="0"/>
            <a:ext cx="12192000" cy="1027113"/>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p:spPr>
        <p:txBody>
          <a:bodyPr>
            <a:normAutofit/>
          </a:bodyPr>
          <a:lstStyle/>
          <a:p>
            <a:r>
              <a:rPr lang="en-US" sz="3600" dirty="0">
                <a:latin typeface="Arial" panose="020B0604020202020204" pitchFamily="34" charset="0"/>
                <a:cs typeface="Arial" panose="020B0604020202020204" pitchFamily="34" charset="0"/>
              </a:rPr>
              <a:t>   </a:t>
            </a:r>
            <a:r>
              <a:rPr lang="en-US" sz="4000" b="1" dirty="0">
                <a:solidFill>
                  <a:schemeClr val="bg1"/>
                </a:solidFill>
                <a:latin typeface="Arial" panose="020B0604020202020204" pitchFamily="34" charset="0"/>
                <a:cs typeface="Arial" panose="020B0604020202020204" pitchFamily="34" charset="0"/>
              </a:rPr>
              <a:t>Roles and Responsibilities </a:t>
            </a:r>
            <a:r>
              <a:rPr lang="en-US" sz="4000" b="1" dirty="0" err="1">
                <a:solidFill>
                  <a:schemeClr val="bg1"/>
                </a:solidFill>
                <a:latin typeface="Arial" panose="020B0604020202020204" pitchFamily="34" charset="0"/>
                <a:cs typeface="Arial" panose="020B0604020202020204" pitchFamily="34" charset="0"/>
              </a:rPr>
              <a:t>cont</a:t>
            </a:r>
            <a:r>
              <a:rPr lang="en-US" sz="4000" b="1" dirty="0">
                <a:solidFill>
                  <a:schemeClr val="bg1"/>
                </a:solidFill>
                <a:latin typeface="Arial" panose="020B0604020202020204" pitchFamily="34" charset="0"/>
                <a:cs typeface="Arial" panose="020B0604020202020204" pitchFamily="34" charset="0"/>
              </a:rPr>
              <a:t>:</a:t>
            </a:r>
          </a:p>
        </p:txBody>
      </p:sp>
      <p:pic>
        <p:nvPicPr>
          <p:cNvPr id="17" name="Picture 16">
            <a:extLst>
              <a:ext uri="{FF2B5EF4-FFF2-40B4-BE49-F238E27FC236}">
                <a16:creationId xmlns:a16="http://schemas.microsoft.com/office/drawing/2014/main" id="{0B7AA28C-B505-4292-9B81-AB9946145C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0164" y="5735277"/>
            <a:ext cx="1016705" cy="893064"/>
          </a:xfrm>
          <a:prstGeom prst="rect">
            <a:avLst/>
          </a:prstGeom>
        </p:spPr>
      </p:pic>
      <p:sp>
        <p:nvSpPr>
          <p:cNvPr id="18" name="Rectangle 17">
            <a:extLst>
              <a:ext uri="{FF2B5EF4-FFF2-40B4-BE49-F238E27FC236}">
                <a16:creationId xmlns:a16="http://schemas.microsoft.com/office/drawing/2014/main" id="{E35A1E64-21B8-4AB2-A455-DEC33DBF4F4D}"/>
              </a:ext>
            </a:extLst>
          </p:cNvPr>
          <p:cNvSpPr/>
          <p:nvPr/>
        </p:nvSpPr>
        <p:spPr>
          <a:xfrm>
            <a:off x="389976" y="1027113"/>
            <a:ext cx="11412049" cy="3939025"/>
          </a:xfrm>
          <a:prstGeom prst="rect">
            <a:avLst/>
          </a:prstGeom>
        </p:spPr>
        <p:txBody>
          <a:bodyPr wrap="square" tIns="91440" anchor="t" anchorCtr="0">
            <a:noAutofit/>
          </a:bodyPr>
          <a:lstStyle/>
          <a:p>
            <a:pPr>
              <a:lnSpc>
                <a:spcPct val="150000"/>
              </a:lnSpc>
            </a:pPr>
            <a:endParaRPr lang="en-US" dirty="0">
              <a:latin typeface="Arial" panose="020B060402020202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34CCDE6E-AEBC-4AD6-9DFE-AA742525736C}"/>
              </a:ext>
            </a:extLst>
          </p:cNvPr>
          <p:cNvSpPr/>
          <p:nvPr/>
        </p:nvSpPr>
        <p:spPr>
          <a:xfrm>
            <a:off x="389975" y="1434663"/>
            <a:ext cx="11366894" cy="3405352"/>
          </a:xfrm>
          <a:prstGeom prst="rect">
            <a:avLst/>
          </a:prstGeom>
        </p:spPr>
        <p:txBody>
          <a:bodyPr wrap="square">
            <a:noAutofit/>
          </a:bodyPr>
          <a:lstStyle/>
          <a:p>
            <a:pPr>
              <a:lnSpc>
                <a:spcPct val="107000"/>
              </a:lnSpc>
            </a:pPr>
            <a:endParaRPr lang="en-US" sz="2400" dirty="0">
              <a:latin typeface="Arial" panose="020B0604020202020204" pitchFamily="34" charset="0"/>
              <a:ea typeface="Calibri" panose="020F0502020204030204" pitchFamily="34" charset="0"/>
            </a:endParaRPr>
          </a:p>
        </p:txBody>
      </p:sp>
      <p:sp>
        <p:nvSpPr>
          <p:cNvPr id="2" name="Rectangle 1">
            <a:extLst>
              <a:ext uri="{FF2B5EF4-FFF2-40B4-BE49-F238E27FC236}">
                <a16:creationId xmlns:a16="http://schemas.microsoft.com/office/drawing/2014/main" id="{AEC4731D-DA17-43B0-AD0C-57550320E62A}"/>
              </a:ext>
            </a:extLst>
          </p:cNvPr>
          <p:cNvSpPr/>
          <p:nvPr/>
        </p:nvSpPr>
        <p:spPr>
          <a:xfrm>
            <a:off x="435131" y="1275644"/>
            <a:ext cx="11321737" cy="4278489"/>
          </a:xfrm>
          <a:prstGeom prst="rect">
            <a:avLst/>
          </a:prstGeom>
        </p:spPr>
        <p:txBody>
          <a:bodyPr>
            <a:noAutofit/>
          </a:bodyPr>
          <a:lstStyle/>
          <a:p>
            <a:pPr marL="457200" indent="-457200">
              <a:lnSpc>
                <a:spcPct val="107000"/>
              </a:lnSpc>
              <a:buFont typeface="Arial" panose="020B0604020202020204" pitchFamily="34" charset="0"/>
              <a:buChar char="•"/>
            </a:pPr>
            <a:r>
              <a:rPr lang="en-US" sz="2400" dirty="0">
                <a:latin typeface="Arial" panose="020B0604020202020204" pitchFamily="34" charset="0"/>
                <a:ea typeface="Calibri" panose="020F0502020204030204" pitchFamily="34" charset="0"/>
              </a:rPr>
              <a:t>Upon assignment by KA6EOC, the ham will repeat the assignment back to KA6EOC and give an estimated time of arrival (ETA).</a:t>
            </a:r>
          </a:p>
          <a:p>
            <a:pPr marL="457200" indent="-457200">
              <a:lnSpc>
                <a:spcPct val="107000"/>
              </a:lnSpc>
              <a:buFont typeface="Arial" panose="020B0604020202020204" pitchFamily="34" charset="0"/>
              <a:buChar char="•"/>
            </a:pPr>
            <a:endParaRPr lang="en-US" sz="1200" dirty="0">
              <a:latin typeface="Arial" panose="020B0604020202020204" pitchFamily="34" charset="0"/>
              <a:ea typeface="Calibri" panose="020F0502020204030204" pitchFamily="34" charset="0"/>
            </a:endParaRPr>
          </a:p>
          <a:p>
            <a:pPr marL="457200" indent="-457200">
              <a:lnSpc>
                <a:spcPct val="107000"/>
              </a:lnSpc>
              <a:buFont typeface="Arial" panose="020B0604020202020204" pitchFamily="34" charset="0"/>
              <a:buChar char="•"/>
            </a:pPr>
            <a:r>
              <a:rPr lang="en-US" sz="2400" dirty="0">
                <a:latin typeface="Arial" panose="020B0604020202020204" pitchFamily="34" charset="0"/>
                <a:ea typeface="Calibri" panose="020F0502020204030204" pitchFamily="34" charset="0"/>
              </a:rPr>
              <a:t>The ham will gather his/her equipment and go to the assigned location.</a:t>
            </a:r>
          </a:p>
          <a:p>
            <a:pPr marL="457200" indent="-457200">
              <a:lnSpc>
                <a:spcPct val="107000"/>
              </a:lnSpc>
              <a:buFont typeface="Arial" panose="020B0604020202020204" pitchFamily="34" charset="0"/>
              <a:buChar char="•"/>
            </a:pPr>
            <a:endParaRPr lang="en-US" sz="1200" dirty="0">
              <a:latin typeface="Arial" panose="020B0604020202020204" pitchFamily="34" charset="0"/>
              <a:ea typeface="Calibri" panose="020F0502020204030204" pitchFamily="34" charset="0"/>
            </a:endParaRPr>
          </a:p>
          <a:p>
            <a:pPr marL="457200" indent="-457200">
              <a:lnSpc>
                <a:spcPct val="107000"/>
              </a:lnSpc>
              <a:buFont typeface="Arial" panose="020B0604020202020204" pitchFamily="34" charset="0"/>
              <a:buChar char="•"/>
            </a:pPr>
            <a:r>
              <a:rPr lang="en-US" sz="2400" dirty="0">
                <a:latin typeface="Arial" panose="020B0604020202020204" pitchFamily="34" charset="0"/>
                <a:ea typeface="Calibri" panose="020F0502020204030204" pitchFamily="34" charset="0"/>
              </a:rPr>
              <a:t>Upon arrival at the assigned location, the ham will report their arrival to KA6EOC. The ham will establish their point-of-contact (POC) at the location and inform the POC of the location from which they will be operating.</a:t>
            </a:r>
          </a:p>
          <a:p>
            <a:pPr>
              <a:lnSpc>
                <a:spcPct val="107000"/>
              </a:lnSpc>
            </a:pPr>
            <a:endParaRPr lang="en-US" sz="1200" dirty="0">
              <a:latin typeface="Arial" panose="020B0604020202020204" pitchFamily="34" charset="0"/>
              <a:ea typeface="Calibri" panose="020F0502020204030204" pitchFamily="34" charset="0"/>
            </a:endParaRPr>
          </a:p>
          <a:p>
            <a:pPr marL="457200" indent="-457200">
              <a:lnSpc>
                <a:spcPct val="107000"/>
              </a:lnSpc>
              <a:buFont typeface="Arial" panose="020B0604020202020204" pitchFamily="34" charset="0"/>
              <a:buChar char="•"/>
            </a:pPr>
            <a:r>
              <a:rPr lang="en-US" sz="2400" dirty="0">
                <a:latin typeface="Arial" panose="020B0604020202020204" pitchFamily="34" charset="0"/>
                <a:ea typeface="Calibri" panose="020F0502020204030204" pitchFamily="34" charset="0"/>
              </a:rPr>
              <a:t>The ham will report the status of their location, monitor the net, send and receive any traffic related to their location, document the radio traffic and inform KA6EOC of any changes in their status or the status of their location.</a:t>
            </a:r>
          </a:p>
          <a:p>
            <a:pPr marL="457200" indent="-457200">
              <a:lnSpc>
                <a:spcPct val="107000"/>
              </a:lnSpc>
              <a:buFont typeface="Arial" panose="020B0604020202020204" pitchFamily="34" charset="0"/>
              <a:buChar char="•"/>
            </a:pPr>
            <a:endParaRPr lang="en-US" sz="2400" dirty="0">
              <a:latin typeface="Arial" panose="020B0604020202020204" pitchFamily="34" charset="0"/>
              <a:ea typeface="Calibri" panose="020F0502020204030204" pitchFamily="34" charset="0"/>
            </a:endParaRPr>
          </a:p>
          <a:p>
            <a:pPr marL="457200" indent="-457200">
              <a:lnSpc>
                <a:spcPct val="107000"/>
              </a:lnSpc>
              <a:buFont typeface="Arial" panose="020B0604020202020204" pitchFamily="34" charset="0"/>
              <a:buChar char="•"/>
            </a:pPr>
            <a:endParaRPr lang="en-US" sz="1200" dirty="0">
              <a:latin typeface="Arial" panose="020B0604020202020204" pitchFamily="34" charset="0"/>
              <a:ea typeface="Calibri" panose="020F0502020204030204" pitchFamily="34" charset="0"/>
            </a:endParaRPr>
          </a:p>
        </p:txBody>
      </p:sp>
      <p:pic>
        <p:nvPicPr>
          <p:cNvPr id="8" name="Picture 7">
            <a:extLst>
              <a:ext uri="{FF2B5EF4-FFF2-40B4-BE49-F238E27FC236}">
                <a16:creationId xmlns:a16="http://schemas.microsoft.com/office/drawing/2014/main" id="{1163DE96-58D4-4CF1-9F60-1BDEFBBAE90F}"/>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96951" y="5735276"/>
            <a:ext cx="893064" cy="893064"/>
          </a:xfrm>
          <a:prstGeom prst="rect">
            <a:avLst/>
          </a:prstGeom>
        </p:spPr>
      </p:pic>
    </p:spTree>
    <p:extLst>
      <p:ext uri="{BB962C8B-B14F-4D97-AF65-F5344CB8AC3E}">
        <p14:creationId xmlns:p14="http://schemas.microsoft.com/office/powerpoint/2010/main" val="3919521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9002D-552F-4EED-BBD5-166C542BC104}"/>
              </a:ext>
            </a:extLst>
          </p:cNvPr>
          <p:cNvSpPr>
            <a:spLocks noGrp="1"/>
          </p:cNvSpPr>
          <p:nvPr>
            <p:ph type="title" idx="4294967295"/>
          </p:nvPr>
        </p:nvSpPr>
        <p:spPr>
          <a:xfrm>
            <a:off x="0" y="0"/>
            <a:ext cx="12192000" cy="1027113"/>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p:spPr>
        <p:txBody>
          <a:bodyPr>
            <a:normAutofit/>
          </a:bodyPr>
          <a:lstStyle/>
          <a:p>
            <a:r>
              <a:rPr lang="en-US" sz="3600" dirty="0">
                <a:latin typeface="Arial" panose="020B0604020202020204" pitchFamily="34" charset="0"/>
                <a:cs typeface="Arial" panose="020B0604020202020204" pitchFamily="34" charset="0"/>
              </a:rPr>
              <a:t>   </a:t>
            </a:r>
            <a:r>
              <a:rPr lang="en-US" sz="4000" b="1" dirty="0">
                <a:solidFill>
                  <a:schemeClr val="bg1"/>
                </a:solidFill>
                <a:latin typeface="Arial" panose="020B0604020202020204" pitchFamily="34" charset="0"/>
                <a:cs typeface="Arial" panose="020B0604020202020204" pitchFamily="34" charset="0"/>
              </a:rPr>
              <a:t>Roles and Responsibilities – Satellite Internet</a:t>
            </a:r>
          </a:p>
        </p:txBody>
      </p:sp>
      <p:pic>
        <p:nvPicPr>
          <p:cNvPr id="17" name="Picture 16">
            <a:extLst>
              <a:ext uri="{FF2B5EF4-FFF2-40B4-BE49-F238E27FC236}">
                <a16:creationId xmlns:a16="http://schemas.microsoft.com/office/drawing/2014/main" id="{0B7AA28C-B505-4292-9B81-AB9946145C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0164" y="5735277"/>
            <a:ext cx="1016705" cy="893064"/>
          </a:xfrm>
          <a:prstGeom prst="rect">
            <a:avLst/>
          </a:prstGeom>
        </p:spPr>
      </p:pic>
      <p:sp>
        <p:nvSpPr>
          <p:cNvPr id="18" name="Rectangle 17">
            <a:extLst>
              <a:ext uri="{FF2B5EF4-FFF2-40B4-BE49-F238E27FC236}">
                <a16:creationId xmlns:a16="http://schemas.microsoft.com/office/drawing/2014/main" id="{E35A1E64-21B8-4AB2-A455-DEC33DBF4F4D}"/>
              </a:ext>
            </a:extLst>
          </p:cNvPr>
          <p:cNvSpPr/>
          <p:nvPr/>
        </p:nvSpPr>
        <p:spPr>
          <a:xfrm>
            <a:off x="389976" y="1027113"/>
            <a:ext cx="11412049" cy="3939025"/>
          </a:xfrm>
          <a:prstGeom prst="rect">
            <a:avLst/>
          </a:prstGeom>
        </p:spPr>
        <p:txBody>
          <a:bodyPr wrap="square" tIns="91440" anchor="t" anchorCtr="0">
            <a:noAutofit/>
          </a:bodyPr>
          <a:lstStyle/>
          <a:p>
            <a:pPr>
              <a:lnSpc>
                <a:spcPct val="150000"/>
              </a:lnSpc>
            </a:pPr>
            <a:endParaRPr lang="en-US" dirty="0">
              <a:latin typeface="Arial" panose="020B060402020202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34CCDE6E-AEBC-4AD6-9DFE-AA742525736C}"/>
              </a:ext>
            </a:extLst>
          </p:cNvPr>
          <p:cNvSpPr/>
          <p:nvPr/>
        </p:nvSpPr>
        <p:spPr>
          <a:xfrm>
            <a:off x="389975" y="1434663"/>
            <a:ext cx="11366894" cy="3405352"/>
          </a:xfrm>
          <a:prstGeom prst="rect">
            <a:avLst/>
          </a:prstGeom>
        </p:spPr>
        <p:txBody>
          <a:bodyPr wrap="square">
            <a:noAutofit/>
          </a:bodyPr>
          <a:lstStyle/>
          <a:p>
            <a:pPr>
              <a:lnSpc>
                <a:spcPct val="107000"/>
              </a:lnSpc>
            </a:pPr>
            <a:endParaRPr lang="en-US" sz="2400" dirty="0">
              <a:latin typeface="Arial" panose="020B0604020202020204" pitchFamily="34" charset="0"/>
              <a:ea typeface="Calibri" panose="020F0502020204030204" pitchFamily="34" charset="0"/>
            </a:endParaRPr>
          </a:p>
        </p:txBody>
      </p:sp>
      <p:sp>
        <p:nvSpPr>
          <p:cNvPr id="2" name="Rectangle 1">
            <a:extLst>
              <a:ext uri="{FF2B5EF4-FFF2-40B4-BE49-F238E27FC236}">
                <a16:creationId xmlns:a16="http://schemas.microsoft.com/office/drawing/2014/main" id="{AEC4731D-DA17-43B0-AD0C-57550320E62A}"/>
              </a:ext>
            </a:extLst>
          </p:cNvPr>
          <p:cNvSpPr/>
          <p:nvPr/>
        </p:nvSpPr>
        <p:spPr>
          <a:xfrm>
            <a:off x="435131" y="1275644"/>
            <a:ext cx="11321737" cy="4278489"/>
          </a:xfrm>
          <a:prstGeom prst="rect">
            <a:avLst/>
          </a:prstGeom>
        </p:spPr>
        <p:txBody>
          <a:bodyPr>
            <a:noAutofit/>
          </a:bodyPr>
          <a:lstStyle/>
          <a:p>
            <a:pPr marL="457200" indent="-457200">
              <a:lnSpc>
                <a:spcPct val="107000"/>
              </a:lnSpc>
              <a:buFont typeface="Arial" panose="020B0604020202020204" pitchFamily="34" charset="0"/>
              <a:buChar char="•"/>
            </a:pPr>
            <a:r>
              <a:rPr lang="en-US" sz="2400" dirty="0">
                <a:latin typeface="Arial" panose="020B0604020202020204" pitchFamily="34" charset="0"/>
                <a:ea typeface="Calibri" panose="020F0502020204030204" pitchFamily="34" charset="0"/>
              </a:rPr>
              <a:t>If a ham radio operator has a functional satellite internet connection, they may be requested to function as a health and welfare message center.</a:t>
            </a:r>
          </a:p>
          <a:p>
            <a:pPr marL="457200" indent="-457200">
              <a:lnSpc>
                <a:spcPct val="107000"/>
              </a:lnSpc>
              <a:buFont typeface="Arial" panose="020B0604020202020204" pitchFamily="34" charset="0"/>
              <a:buChar char="•"/>
            </a:pPr>
            <a:endParaRPr lang="en-US" sz="1200" dirty="0">
              <a:latin typeface="Arial" panose="020B0604020202020204" pitchFamily="34" charset="0"/>
              <a:ea typeface="Calibri" panose="020F0502020204030204" pitchFamily="34" charset="0"/>
            </a:endParaRPr>
          </a:p>
          <a:p>
            <a:pPr marL="457200" indent="-457200">
              <a:lnSpc>
                <a:spcPct val="107000"/>
              </a:lnSpc>
              <a:buFont typeface="Arial" panose="020B0604020202020204" pitchFamily="34" charset="0"/>
              <a:buChar char="•"/>
            </a:pPr>
            <a:r>
              <a:rPr lang="en-US" sz="2400" dirty="0">
                <a:latin typeface="Arial" panose="020B0604020202020204" pitchFamily="34" charset="0"/>
                <a:ea typeface="Calibri" panose="020F0502020204030204" pitchFamily="34" charset="0"/>
              </a:rPr>
              <a:t>This would involve sending email messages from people at shelters and other safe locations to people outside of the disaster area.</a:t>
            </a:r>
          </a:p>
          <a:p>
            <a:pPr marL="457200" indent="-457200">
              <a:lnSpc>
                <a:spcPct val="107000"/>
              </a:lnSpc>
              <a:buFont typeface="Arial" panose="020B0604020202020204" pitchFamily="34" charset="0"/>
              <a:buChar char="•"/>
            </a:pPr>
            <a:endParaRPr lang="en-US" sz="1200" dirty="0">
              <a:latin typeface="Arial" panose="020B0604020202020204" pitchFamily="34" charset="0"/>
              <a:ea typeface="Calibri" panose="020F0502020204030204" pitchFamily="34" charset="0"/>
            </a:endParaRPr>
          </a:p>
          <a:p>
            <a:pPr marL="457200" indent="-457200">
              <a:lnSpc>
                <a:spcPct val="107000"/>
              </a:lnSpc>
              <a:buFont typeface="Arial" panose="020B0604020202020204" pitchFamily="34" charset="0"/>
              <a:buChar char="•"/>
            </a:pPr>
            <a:r>
              <a:rPr lang="en-US" sz="2400" dirty="0">
                <a:latin typeface="Arial" panose="020B0604020202020204" pitchFamily="34" charset="0"/>
                <a:ea typeface="Calibri" panose="020F0502020204030204" pitchFamily="34" charset="0"/>
              </a:rPr>
              <a:t>The ham would receive a message on a radiogram with the email address of the recipient. They would then transmit an email via satellite internet to the recipient with the text in the body of the radiogram.</a:t>
            </a:r>
          </a:p>
          <a:p>
            <a:pPr marL="457200" indent="-457200">
              <a:lnSpc>
                <a:spcPct val="107000"/>
              </a:lnSpc>
              <a:buFont typeface="Arial" panose="020B0604020202020204" pitchFamily="34" charset="0"/>
              <a:buChar char="•"/>
            </a:pPr>
            <a:endParaRPr lang="en-US" sz="1200" dirty="0">
              <a:latin typeface="Arial" panose="020B0604020202020204" pitchFamily="34" charset="0"/>
              <a:ea typeface="Calibri" panose="020F0502020204030204" pitchFamily="34" charset="0"/>
            </a:endParaRPr>
          </a:p>
          <a:p>
            <a:pPr marL="457200" indent="-457200">
              <a:lnSpc>
                <a:spcPct val="107000"/>
              </a:lnSpc>
              <a:buFont typeface="Arial" panose="020B0604020202020204" pitchFamily="34" charset="0"/>
              <a:buChar char="•"/>
            </a:pPr>
            <a:r>
              <a:rPr lang="en-US" sz="2400" dirty="0">
                <a:latin typeface="Arial" panose="020B0604020202020204" pitchFamily="34" charset="0"/>
                <a:ea typeface="Calibri" panose="020F0502020204030204" pitchFamily="34" charset="0"/>
              </a:rPr>
              <a:t>Upon receipt of a response, the ham would transmit the response over the radio to the station sending the original health and welfare message.</a:t>
            </a:r>
          </a:p>
          <a:p>
            <a:pPr marL="457200" indent="-457200">
              <a:lnSpc>
                <a:spcPct val="107000"/>
              </a:lnSpc>
              <a:buFont typeface="Arial" panose="020B0604020202020204" pitchFamily="34" charset="0"/>
              <a:buChar char="•"/>
            </a:pPr>
            <a:endParaRPr lang="en-US" sz="1200" dirty="0">
              <a:latin typeface="Arial" panose="020B0604020202020204" pitchFamily="34" charset="0"/>
              <a:ea typeface="Calibri" panose="020F0502020204030204" pitchFamily="34" charset="0"/>
            </a:endParaRPr>
          </a:p>
        </p:txBody>
      </p:sp>
      <p:pic>
        <p:nvPicPr>
          <p:cNvPr id="8" name="Picture 7">
            <a:extLst>
              <a:ext uri="{FF2B5EF4-FFF2-40B4-BE49-F238E27FC236}">
                <a16:creationId xmlns:a16="http://schemas.microsoft.com/office/drawing/2014/main" id="{481C6E93-123E-4A5F-8887-E5AAE77DC6F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96951" y="5735276"/>
            <a:ext cx="893064" cy="893064"/>
          </a:xfrm>
          <a:prstGeom prst="rect">
            <a:avLst/>
          </a:prstGeom>
        </p:spPr>
      </p:pic>
    </p:spTree>
    <p:extLst>
      <p:ext uri="{BB962C8B-B14F-4D97-AF65-F5344CB8AC3E}">
        <p14:creationId xmlns:p14="http://schemas.microsoft.com/office/powerpoint/2010/main" val="891095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9002D-552F-4EED-BBD5-166C542BC104}"/>
              </a:ext>
            </a:extLst>
          </p:cNvPr>
          <p:cNvSpPr>
            <a:spLocks noGrp="1"/>
          </p:cNvSpPr>
          <p:nvPr>
            <p:ph type="title" idx="4294967295"/>
          </p:nvPr>
        </p:nvSpPr>
        <p:spPr>
          <a:xfrm>
            <a:off x="0" y="0"/>
            <a:ext cx="12192000" cy="1027113"/>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p:spPr>
        <p:txBody>
          <a:bodyPr>
            <a:normAutofit/>
          </a:bodyPr>
          <a:lstStyle/>
          <a:p>
            <a:r>
              <a:rPr lang="en-US" sz="3600" dirty="0">
                <a:latin typeface="Arial" panose="020B0604020202020204" pitchFamily="34" charset="0"/>
                <a:cs typeface="Arial" panose="020B0604020202020204" pitchFamily="34" charset="0"/>
              </a:rPr>
              <a:t>   </a:t>
            </a:r>
            <a:r>
              <a:rPr lang="en-US" sz="3600" b="1" dirty="0">
                <a:solidFill>
                  <a:schemeClr val="bg1"/>
                </a:solidFill>
                <a:latin typeface="Arial" panose="020B0604020202020204" pitchFamily="34" charset="0"/>
                <a:cs typeface="Arial" panose="020B0604020202020204" pitchFamily="34" charset="0"/>
              </a:rPr>
              <a:t>Emergency Communications Procedures</a:t>
            </a:r>
            <a:endParaRPr lang="en-US" sz="4000" b="1" dirty="0">
              <a:solidFill>
                <a:schemeClr val="bg1"/>
              </a:solidFill>
              <a:latin typeface="Arial" panose="020B0604020202020204" pitchFamily="34" charset="0"/>
              <a:cs typeface="Arial" panose="020B0604020202020204" pitchFamily="34" charset="0"/>
            </a:endParaRPr>
          </a:p>
        </p:txBody>
      </p:sp>
      <p:pic>
        <p:nvPicPr>
          <p:cNvPr id="17" name="Picture 16">
            <a:extLst>
              <a:ext uri="{FF2B5EF4-FFF2-40B4-BE49-F238E27FC236}">
                <a16:creationId xmlns:a16="http://schemas.microsoft.com/office/drawing/2014/main" id="{0B7AA28C-B505-4292-9B81-AB9946145C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0164" y="5735277"/>
            <a:ext cx="1016705" cy="893064"/>
          </a:xfrm>
          <a:prstGeom prst="rect">
            <a:avLst/>
          </a:prstGeom>
        </p:spPr>
      </p:pic>
      <p:sp>
        <p:nvSpPr>
          <p:cNvPr id="18" name="Rectangle 17">
            <a:extLst>
              <a:ext uri="{FF2B5EF4-FFF2-40B4-BE49-F238E27FC236}">
                <a16:creationId xmlns:a16="http://schemas.microsoft.com/office/drawing/2014/main" id="{E35A1E64-21B8-4AB2-A455-DEC33DBF4F4D}"/>
              </a:ext>
            </a:extLst>
          </p:cNvPr>
          <p:cNvSpPr/>
          <p:nvPr/>
        </p:nvSpPr>
        <p:spPr>
          <a:xfrm>
            <a:off x="389976" y="1027113"/>
            <a:ext cx="11412049" cy="3939025"/>
          </a:xfrm>
          <a:prstGeom prst="rect">
            <a:avLst/>
          </a:prstGeom>
        </p:spPr>
        <p:txBody>
          <a:bodyPr wrap="square" tIns="91440" anchor="t" anchorCtr="0">
            <a:noAutofit/>
          </a:bodyPr>
          <a:lstStyle/>
          <a:p>
            <a:pPr>
              <a:lnSpc>
                <a:spcPct val="150000"/>
              </a:lnSpc>
            </a:pPr>
            <a:endParaRPr lang="en-US" dirty="0">
              <a:latin typeface="Arial" panose="020B060402020202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34CCDE6E-AEBC-4AD6-9DFE-AA742525736C}"/>
              </a:ext>
            </a:extLst>
          </p:cNvPr>
          <p:cNvSpPr/>
          <p:nvPr/>
        </p:nvSpPr>
        <p:spPr>
          <a:xfrm>
            <a:off x="389975" y="1322572"/>
            <a:ext cx="11366894" cy="3939024"/>
          </a:xfrm>
          <a:prstGeom prst="rect">
            <a:avLst/>
          </a:prstGeom>
        </p:spPr>
        <p:txBody>
          <a:bodyPr wrap="square">
            <a:noAutofit/>
          </a:bodyPr>
          <a:lstStyle/>
          <a:p>
            <a:pPr>
              <a:lnSpc>
                <a:spcPct val="107000"/>
              </a:lnSpc>
            </a:pPr>
            <a:r>
              <a:rPr lang="en-US" sz="2400" dirty="0">
                <a:latin typeface="Arial" panose="020B0604020202020204" pitchFamily="34" charset="0"/>
                <a:ea typeface="Calibri" panose="020F0502020204030204" pitchFamily="34" charset="0"/>
              </a:rPr>
              <a:t>Emergency communications need to be brief and concise but relay all of the required information. </a:t>
            </a:r>
          </a:p>
          <a:p>
            <a:pPr>
              <a:lnSpc>
                <a:spcPct val="107000"/>
              </a:lnSpc>
            </a:pPr>
            <a:endParaRPr lang="en-US" sz="1200" dirty="0">
              <a:latin typeface="Arial" panose="020B0604020202020204" pitchFamily="34" charset="0"/>
              <a:ea typeface="Calibri" panose="020F0502020204030204" pitchFamily="34" charset="0"/>
            </a:endParaRPr>
          </a:p>
          <a:p>
            <a:pPr>
              <a:lnSpc>
                <a:spcPct val="107000"/>
              </a:lnSpc>
            </a:pPr>
            <a:r>
              <a:rPr lang="en-US" sz="2400" dirty="0">
                <a:latin typeface="Arial" panose="020B0604020202020204" pitchFamily="34" charset="0"/>
                <a:ea typeface="Calibri" panose="020F0502020204030204" pitchFamily="34" charset="0"/>
              </a:rPr>
              <a:t>The ham may have to assist the POC in the formatting of radio traffic. This will ensure that the message will contain all of the required information but be as brief as possible.</a:t>
            </a:r>
          </a:p>
          <a:p>
            <a:pPr>
              <a:lnSpc>
                <a:spcPct val="107000"/>
              </a:lnSpc>
            </a:pPr>
            <a:endParaRPr lang="en-US" sz="1200" dirty="0">
              <a:latin typeface="Arial" panose="020B0604020202020204" pitchFamily="34" charset="0"/>
              <a:ea typeface="Calibri" panose="020F0502020204030204" pitchFamily="34" charset="0"/>
            </a:endParaRPr>
          </a:p>
          <a:p>
            <a:pPr>
              <a:lnSpc>
                <a:spcPct val="107000"/>
              </a:lnSpc>
            </a:pPr>
            <a:r>
              <a:rPr lang="en-US" sz="2400" dirty="0">
                <a:latin typeface="Arial" panose="020B0604020202020204" pitchFamily="34" charset="0"/>
                <a:ea typeface="Calibri" panose="020F0502020204030204" pitchFamily="34" charset="0"/>
              </a:rPr>
              <a:t>All outgoing radio traffic should be approved by the POC prior to transmission and all incoming traffic should be delivered to the POC for distribution. This will insure that the POC knows of all communications activities at the location.</a:t>
            </a:r>
          </a:p>
          <a:p>
            <a:pPr>
              <a:lnSpc>
                <a:spcPct val="107000"/>
              </a:lnSpc>
            </a:pPr>
            <a:endParaRPr lang="en-US" sz="2400" dirty="0">
              <a:latin typeface="Arial" panose="020B0604020202020204" pitchFamily="34" charset="0"/>
              <a:ea typeface="Calibri" panose="020F0502020204030204" pitchFamily="34" charset="0"/>
            </a:endParaRPr>
          </a:p>
          <a:p>
            <a:pPr>
              <a:lnSpc>
                <a:spcPct val="107000"/>
              </a:lnSpc>
            </a:pPr>
            <a:endParaRPr lang="en-US" sz="2400" dirty="0">
              <a:latin typeface="Arial" panose="020B0604020202020204" pitchFamily="34" charset="0"/>
              <a:ea typeface="Calibri" panose="020F0502020204030204" pitchFamily="34" charset="0"/>
            </a:endParaRPr>
          </a:p>
        </p:txBody>
      </p:sp>
      <p:sp>
        <p:nvSpPr>
          <p:cNvPr id="2" name="Rectangle 1">
            <a:extLst>
              <a:ext uri="{FF2B5EF4-FFF2-40B4-BE49-F238E27FC236}">
                <a16:creationId xmlns:a16="http://schemas.microsoft.com/office/drawing/2014/main" id="{AEC4731D-DA17-43B0-AD0C-57550320E62A}"/>
              </a:ext>
            </a:extLst>
          </p:cNvPr>
          <p:cNvSpPr/>
          <p:nvPr/>
        </p:nvSpPr>
        <p:spPr>
          <a:xfrm>
            <a:off x="435131" y="1275645"/>
            <a:ext cx="11321737" cy="3826934"/>
          </a:xfrm>
          <a:prstGeom prst="rect">
            <a:avLst/>
          </a:prstGeom>
        </p:spPr>
        <p:txBody>
          <a:bodyPr>
            <a:noAutofit/>
          </a:bodyPr>
          <a:lstStyle/>
          <a:p>
            <a:pPr>
              <a:lnSpc>
                <a:spcPct val="107000"/>
              </a:lnSpc>
            </a:pPr>
            <a:endParaRPr lang="en-US" sz="2800" dirty="0">
              <a:latin typeface="Arial" panose="020B0604020202020204" pitchFamily="34" charset="0"/>
              <a:ea typeface="Calibri" panose="020F0502020204030204" pitchFamily="34" charset="0"/>
            </a:endParaRPr>
          </a:p>
        </p:txBody>
      </p:sp>
      <p:pic>
        <p:nvPicPr>
          <p:cNvPr id="8" name="Picture 7">
            <a:extLst>
              <a:ext uri="{FF2B5EF4-FFF2-40B4-BE49-F238E27FC236}">
                <a16:creationId xmlns:a16="http://schemas.microsoft.com/office/drawing/2014/main" id="{7641BD32-8F61-4546-BD28-2AA8B0FCAAC9}"/>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96951" y="5735276"/>
            <a:ext cx="893064" cy="893064"/>
          </a:xfrm>
          <a:prstGeom prst="rect">
            <a:avLst/>
          </a:prstGeom>
        </p:spPr>
      </p:pic>
    </p:spTree>
    <p:extLst>
      <p:ext uri="{BB962C8B-B14F-4D97-AF65-F5344CB8AC3E}">
        <p14:creationId xmlns:p14="http://schemas.microsoft.com/office/powerpoint/2010/main" val="1625932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9002D-552F-4EED-BBD5-166C542BC104}"/>
              </a:ext>
            </a:extLst>
          </p:cNvPr>
          <p:cNvSpPr>
            <a:spLocks noGrp="1"/>
          </p:cNvSpPr>
          <p:nvPr>
            <p:ph type="title" idx="4294967295"/>
          </p:nvPr>
        </p:nvSpPr>
        <p:spPr>
          <a:xfrm>
            <a:off x="0" y="0"/>
            <a:ext cx="12192000" cy="1027113"/>
          </a:xfrm>
          <a:gradFill flip="none" rotWithShape="1">
            <a:gsLst>
              <a:gs pos="0">
                <a:schemeClr val="tx2">
                  <a:lumMod val="60000"/>
                  <a:lumOff val="40000"/>
                  <a:shade val="30000"/>
                  <a:satMod val="115000"/>
                </a:schemeClr>
              </a:gs>
              <a:gs pos="50000">
                <a:schemeClr val="tx2">
                  <a:lumMod val="60000"/>
                  <a:lumOff val="40000"/>
                  <a:shade val="67500"/>
                  <a:satMod val="115000"/>
                </a:schemeClr>
              </a:gs>
              <a:gs pos="100000">
                <a:schemeClr val="tx2">
                  <a:lumMod val="60000"/>
                  <a:lumOff val="40000"/>
                  <a:shade val="100000"/>
                  <a:satMod val="115000"/>
                </a:schemeClr>
              </a:gs>
            </a:gsLst>
            <a:lin ang="0" scaled="1"/>
            <a:tileRect/>
          </a:gradFill>
        </p:spPr>
        <p:txBody>
          <a:bodyPr>
            <a:normAutofit/>
          </a:bodyPr>
          <a:lstStyle/>
          <a:p>
            <a:r>
              <a:rPr lang="en-US" sz="3600" dirty="0">
                <a:latin typeface="Arial" panose="020B0604020202020204" pitchFamily="34" charset="0"/>
                <a:cs typeface="Arial" panose="020B0604020202020204" pitchFamily="34" charset="0"/>
              </a:rPr>
              <a:t>   </a:t>
            </a:r>
            <a:r>
              <a:rPr lang="en-US" sz="3600" b="1" dirty="0">
                <a:solidFill>
                  <a:schemeClr val="bg1"/>
                </a:solidFill>
                <a:latin typeface="Arial" panose="020B0604020202020204" pitchFamily="34" charset="0"/>
                <a:cs typeface="Arial" panose="020B0604020202020204" pitchFamily="34" charset="0"/>
              </a:rPr>
              <a:t>Emergency Communications Procedures </a:t>
            </a:r>
            <a:r>
              <a:rPr lang="en-US" sz="3600" b="1" dirty="0" err="1">
                <a:solidFill>
                  <a:schemeClr val="bg1"/>
                </a:solidFill>
                <a:latin typeface="Arial" panose="020B0604020202020204" pitchFamily="34" charset="0"/>
                <a:cs typeface="Arial" panose="020B0604020202020204" pitchFamily="34" charset="0"/>
              </a:rPr>
              <a:t>cont</a:t>
            </a:r>
            <a:r>
              <a:rPr lang="en-US" sz="3600" b="1" dirty="0">
                <a:solidFill>
                  <a:schemeClr val="bg1"/>
                </a:solidFill>
                <a:latin typeface="Arial" panose="020B0604020202020204" pitchFamily="34" charset="0"/>
                <a:cs typeface="Arial" panose="020B0604020202020204" pitchFamily="34" charset="0"/>
              </a:rPr>
              <a:t>:</a:t>
            </a:r>
            <a:endParaRPr lang="en-US" sz="4000" b="1" dirty="0">
              <a:solidFill>
                <a:schemeClr val="bg1"/>
              </a:solidFill>
              <a:latin typeface="Arial" panose="020B0604020202020204" pitchFamily="34" charset="0"/>
              <a:cs typeface="Arial" panose="020B0604020202020204" pitchFamily="34" charset="0"/>
            </a:endParaRPr>
          </a:p>
        </p:txBody>
      </p:sp>
      <p:pic>
        <p:nvPicPr>
          <p:cNvPr id="17" name="Picture 16">
            <a:extLst>
              <a:ext uri="{FF2B5EF4-FFF2-40B4-BE49-F238E27FC236}">
                <a16:creationId xmlns:a16="http://schemas.microsoft.com/office/drawing/2014/main" id="{0B7AA28C-B505-4292-9B81-AB9946145C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0164" y="5735277"/>
            <a:ext cx="1016705" cy="893064"/>
          </a:xfrm>
          <a:prstGeom prst="rect">
            <a:avLst/>
          </a:prstGeom>
        </p:spPr>
      </p:pic>
      <p:sp>
        <p:nvSpPr>
          <p:cNvPr id="18" name="Rectangle 17">
            <a:extLst>
              <a:ext uri="{FF2B5EF4-FFF2-40B4-BE49-F238E27FC236}">
                <a16:creationId xmlns:a16="http://schemas.microsoft.com/office/drawing/2014/main" id="{E35A1E64-21B8-4AB2-A455-DEC33DBF4F4D}"/>
              </a:ext>
            </a:extLst>
          </p:cNvPr>
          <p:cNvSpPr/>
          <p:nvPr/>
        </p:nvSpPr>
        <p:spPr>
          <a:xfrm>
            <a:off x="389976" y="1027113"/>
            <a:ext cx="11412049" cy="3939025"/>
          </a:xfrm>
          <a:prstGeom prst="rect">
            <a:avLst/>
          </a:prstGeom>
        </p:spPr>
        <p:txBody>
          <a:bodyPr wrap="square" tIns="91440" anchor="t" anchorCtr="0">
            <a:noAutofit/>
          </a:bodyPr>
          <a:lstStyle/>
          <a:p>
            <a:pPr>
              <a:lnSpc>
                <a:spcPct val="150000"/>
              </a:lnSpc>
            </a:pPr>
            <a:endParaRPr lang="en-US" dirty="0">
              <a:latin typeface="Arial" panose="020B060402020202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34CCDE6E-AEBC-4AD6-9DFE-AA742525736C}"/>
              </a:ext>
            </a:extLst>
          </p:cNvPr>
          <p:cNvSpPr/>
          <p:nvPr/>
        </p:nvSpPr>
        <p:spPr>
          <a:xfrm>
            <a:off x="389975" y="1275645"/>
            <a:ext cx="11366894" cy="4459633"/>
          </a:xfrm>
          <a:prstGeom prst="rect">
            <a:avLst/>
          </a:prstGeom>
        </p:spPr>
        <p:txBody>
          <a:bodyPr wrap="square">
            <a:noAutofit/>
          </a:bodyPr>
          <a:lstStyle/>
          <a:p>
            <a:pPr>
              <a:lnSpc>
                <a:spcPct val="107000"/>
              </a:lnSpc>
            </a:pPr>
            <a:r>
              <a:rPr lang="en-US" sz="2400" dirty="0">
                <a:latin typeface="Arial" panose="020B0604020202020204" pitchFamily="34" charset="0"/>
                <a:ea typeface="Calibri" panose="020F0502020204030204" pitchFamily="34" charset="0"/>
              </a:rPr>
              <a:t>Messages will be brief and concise:</a:t>
            </a:r>
          </a:p>
          <a:p>
            <a:pPr>
              <a:lnSpc>
                <a:spcPct val="107000"/>
              </a:lnSpc>
            </a:pPr>
            <a:endParaRPr lang="en-US" sz="1200" dirty="0">
              <a:latin typeface="Arial" panose="020B0604020202020204" pitchFamily="34" charset="0"/>
              <a:ea typeface="Calibri" panose="020F0502020204030204" pitchFamily="34" charset="0"/>
            </a:endParaRPr>
          </a:p>
          <a:p>
            <a:pPr>
              <a:lnSpc>
                <a:spcPct val="107000"/>
              </a:lnSpc>
            </a:pPr>
            <a:r>
              <a:rPr lang="en-US" sz="2400" dirty="0">
                <a:latin typeface="Arial" panose="020B0604020202020204" pitchFamily="34" charset="0"/>
                <a:ea typeface="Calibri" panose="020F0502020204030204" pitchFamily="34" charset="0"/>
              </a:rPr>
              <a:t>Try to eliminate all words that are not necessary to transmit the information.</a:t>
            </a:r>
          </a:p>
          <a:p>
            <a:pPr>
              <a:lnSpc>
                <a:spcPct val="107000"/>
              </a:lnSpc>
            </a:pPr>
            <a:endParaRPr lang="en-US" sz="1200" dirty="0">
              <a:latin typeface="Arial" panose="020B0604020202020204" pitchFamily="34" charset="0"/>
              <a:ea typeface="Calibri" panose="020F0502020204030204" pitchFamily="34" charset="0"/>
            </a:endParaRPr>
          </a:p>
          <a:p>
            <a:pPr>
              <a:lnSpc>
                <a:spcPct val="107000"/>
              </a:lnSpc>
            </a:pPr>
            <a:r>
              <a:rPr lang="en-US" sz="2400" dirty="0">
                <a:latin typeface="Arial" panose="020B0604020202020204" pitchFamily="34" charset="0"/>
                <a:ea typeface="Calibri" panose="020F0502020204030204" pitchFamily="34" charset="0"/>
              </a:rPr>
              <a:t>Wrong: “Howard hospital will need all of the following supplies to continue normal operation of the hospital”</a:t>
            </a:r>
          </a:p>
          <a:p>
            <a:pPr>
              <a:lnSpc>
                <a:spcPct val="107000"/>
              </a:lnSpc>
            </a:pPr>
            <a:endParaRPr lang="en-US" sz="1200" dirty="0">
              <a:latin typeface="Arial" panose="020B0604020202020204" pitchFamily="34" charset="0"/>
              <a:ea typeface="Calibri" panose="020F0502020204030204" pitchFamily="34" charset="0"/>
            </a:endParaRPr>
          </a:p>
          <a:p>
            <a:pPr>
              <a:lnSpc>
                <a:spcPct val="107000"/>
              </a:lnSpc>
            </a:pPr>
            <a:r>
              <a:rPr lang="en-US" sz="2400" dirty="0">
                <a:latin typeface="Arial" panose="020B0604020202020204" pitchFamily="34" charset="0"/>
                <a:ea typeface="Calibri" panose="020F0502020204030204" pitchFamily="34" charset="0"/>
              </a:rPr>
              <a:t>Correct: “Howard needs the following supplies”.</a:t>
            </a:r>
          </a:p>
          <a:p>
            <a:pPr>
              <a:lnSpc>
                <a:spcPct val="107000"/>
              </a:lnSpc>
            </a:pPr>
            <a:endParaRPr lang="en-US" sz="1200" dirty="0">
              <a:latin typeface="Arial" panose="020B0604020202020204" pitchFamily="34" charset="0"/>
              <a:ea typeface="Calibri" panose="020F0502020204030204" pitchFamily="34" charset="0"/>
            </a:endParaRPr>
          </a:p>
          <a:p>
            <a:pPr>
              <a:lnSpc>
                <a:spcPct val="107000"/>
              </a:lnSpc>
            </a:pPr>
            <a:r>
              <a:rPr lang="en-US" sz="2400" dirty="0">
                <a:latin typeface="Arial" panose="020B0604020202020204" pitchFamily="34" charset="0"/>
                <a:ea typeface="Calibri" panose="020F0502020204030204" pitchFamily="34" charset="0"/>
              </a:rPr>
              <a:t>Wrong: “Howard will be off the air because I will be attending a meeting. I will report in when I get back.”</a:t>
            </a:r>
          </a:p>
          <a:p>
            <a:pPr>
              <a:lnSpc>
                <a:spcPct val="107000"/>
              </a:lnSpc>
            </a:pPr>
            <a:endParaRPr lang="en-US" sz="1200" dirty="0">
              <a:latin typeface="Arial" panose="020B0604020202020204" pitchFamily="34" charset="0"/>
              <a:ea typeface="Calibri" panose="020F0502020204030204" pitchFamily="34" charset="0"/>
            </a:endParaRPr>
          </a:p>
          <a:p>
            <a:pPr>
              <a:lnSpc>
                <a:spcPct val="107000"/>
              </a:lnSpc>
            </a:pPr>
            <a:r>
              <a:rPr lang="en-US" sz="2400" dirty="0">
                <a:latin typeface="Arial" panose="020B0604020202020204" pitchFamily="34" charset="0"/>
                <a:ea typeface="Calibri" panose="020F0502020204030204" pitchFamily="34" charset="0"/>
              </a:rPr>
              <a:t>Correct: “Howard off the air.”</a:t>
            </a:r>
          </a:p>
          <a:p>
            <a:pPr>
              <a:lnSpc>
                <a:spcPct val="107000"/>
              </a:lnSpc>
            </a:pPr>
            <a:endParaRPr lang="en-US" sz="2400" dirty="0">
              <a:latin typeface="Arial" panose="020B0604020202020204" pitchFamily="34" charset="0"/>
              <a:ea typeface="Calibri" panose="020F0502020204030204" pitchFamily="34" charset="0"/>
            </a:endParaRPr>
          </a:p>
        </p:txBody>
      </p:sp>
      <p:sp>
        <p:nvSpPr>
          <p:cNvPr id="2" name="Rectangle 1">
            <a:extLst>
              <a:ext uri="{FF2B5EF4-FFF2-40B4-BE49-F238E27FC236}">
                <a16:creationId xmlns:a16="http://schemas.microsoft.com/office/drawing/2014/main" id="{AEC4731D-DA17-43B0-AD0C-57550320E62A}"/>
              </a:ext>
            </a:extLst>
          </p:cNvPr>
          <p:cNvSpPr/>
          <p:nvPr/>
        </p:nvSpPr>
        <p:spPr>
          <a:xfrm>
            <a:off x="435131" y="1275645"/>
            <a:ext cx="11321737" cy="3826934"/>
          </a:xfrm>
          <a:prstGeom prst="rect">
            <a:avLst/>
          </a:prstGeom>
        </p:spPr>
        <p:txBody>
          <a:bodyPr>
            <a:noAutofit/>
          </a:bodyPr>
          <a:lstStyle/>
          <a:p>
            <a:pPr>
              <a:lnSpc>
                <a:spcPct val="107000"/>
              </a:lnSpc>
            </a:pPr>
            <a:endParaRPr lang="en-US" sz="2800" dirty="0">
              <a:latin typeface="Arial" panose="020B0604020202020204" pitchFamily="34" charset="0"/>
              <a:ea typeface="Calibri" panose="020F0502020204030204" pitchFamily="34" charset="0"/>
            </a:endParaRPr>
          </a:p>
        </p:txBody>
      </p:sp>
      <p:pic>
        <p:nvPicPr>
          <p:cNvPr id="8" name="Picture 7">
            <a:extLst>
              <a:ext uri="{FF2B5EF4-FFF2-40B4-BE49-F238E27FC236}">
                <a16:creationId xmlns:a16="http://schemas.microsoft.com/office/drawing/2014/main" id="{FA318608-863E-48B8-9503-FB272C1E4F7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96951" y="5735276"/>
            <a:ext cx="893064" cy="893064"/>
          </a:xfrm>
          <a:prstGeom prst="rect">
            <a:avLst/>
          </a:prstGeom>
        </p:spPr>
      </p:pic>
    </p:spTree>
    <p:extLst>
      <p:ext uri="{BB962C8B-B14F-4D97-AF65-F5344CB8AC3E}">
        <p14:creationId xmlns:p14="http://schemas.microsoft.com/office/powerpoint/2010/main" val="40373541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2674</TotalTime>
  <Words>3535</Words>
  <Application>Microsoft Office PowerPoint</Application>
  <PresentationFormat>Widescreen</PresentationFormat>
  <Paragraphs>284</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Calibri Light</vt:lpstr>
      <vt:lpstr>Office Theme</vt:lpstr>
      <vt:lpstr>PowerPoint Presentation</vt:lpstr>
      <vt:lpstr>  Mendocino County Auxiliary Communications Service</vt:lpstr>
      <vt:lpstr>   Unit Objectives</vt:lpstr>
      <vt:lpstr>   Roles and Responsibilities – Net Control</vt:lpstr>
      <vt:lpstr>   Roles and Responsibilities – Ham Operators</vt:lpstr>
      <vt:lpstr>   Roles and Responsibilities cont:</vt:lpstr>
      <vt:lpstr>   Roles and Responsibilities – Satellite Internet</vt:lpstr>
      <vt:lpstr>   Emergency Communications Procedures</vt:lpstr>
      <vt:lpstr>   Emergency Communications Procedures cont:</vt:lpstr>
      <vt:lpstr>   Emergency Communications Procedures cont:</vt:lpstr>
      <vt:lpstr>  Operating Protocols</vt:lpstr>
      <vt:lpstr>  Operating Protocols – Sending Speed</vt:lpstr>
      <vt:lpstr>  Operating Protocols – Sending Speed cont:</vt:lpstr>
      <vt:lpstr>  Operating Protocols – Legibility</vt:lpstr>
      <vt:lpstr>  Operating Protocols – No Extraneous Words</vt:lpstr>
      <vt:lpstr>  Operating Protocols – Phonetic Alphabet</vt:lpstr>
      <vt:lpstr>  Operating Protocols – Use of Pauses</vt:lpstr>
      <vt:lpstr>  Operating Protocols – Prowords</vt:lpstr>
      <vt:lpstr>  Operating Protocols – Break</vt:lpstr>
      <vt:lpstr>  Operating Protocols – Number/Break/End</vt:lpstr>
      <vt:lpstr>  Operating Protocols – I Spell</vt:lpstr>
      <vt:lpstr>  Operating Protocols – I Spell cont:</vt:lpstr>
      <vt:lpstr>  Operating Protocols – Say Again / I Say Again</vt:lpstr>
      <vt:lpstr>  Operating Protocols – Over</vt:lpstr>
      <vt:lpstr>  Operating Protocols – Affirmative / Negative</vt:lpstr>
      <vt:lpstr>  Operating Protocols – Roger</vt:lpstr>
      <vt:lpstr>  Operating Protocols – Figures</vt:lpstr>
      <vt:lpstr>  Operating Protocols – Initial / Initials</vt:lpstr>
      <vt:lpstr>  Operating Protocols – Special Addresses</vt:lpstr>
      <vt:lpstr>  Operating Protocols – Tactical Call Signs</vt:lpstr>
      <vt:lpstr>  Operating Protocols – Tactical Call Signs cont:</vt:lpstr>
      <vt:lpstr>  Operating Protocols – Tactical Call Guidelines</vt:lpstr>
      <vt:lpstr>  Operating Protocols –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McARCS Emergency Communications</dc:title>
  <dc:creator>Michael Carter</dc:creator>
  <cp:lastModifiedBy>Michael Carter</cp:lastModifiedBy>
  <cp:revision>305</cp:revision>
  <dcterms:created xsi:type="dcterms:W3CDTF">2018-01-11T04:49:33Z</dcterms:created>
  <dcterms:modified xsi:type="dcterms:W3CDTF">2021-02-12T01:32:08Z</dcterms:modified>
</cp:coreProperties>
</file>